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8" r:id="rId2"/>
  </p:sldMasterIdLst>
  <p:notesMasterIdLst>
    <p:notesMasterId r:id="rId15"/>
  </p:notesMasterIdLst>
  <p:handoutMasterIdLst>
    <p:handoutMasterId r:id="rId16"/>
  </p:handoutMasterIdLst>
  <p:sldIdLst>
    <p:sldId id="362" r:id="rId3"/>
    <p:sldId id="316" r:id="rId4"/>
    <p:sldId id="314" r:id="rId5"/>
    <p:sldId id="366" r:id="rId6"/>
    <p:sldId id="323" r:id="rId7"/>
    <p:sldId id="346" r:id="rId8"/>
    <p:sldId id="369" r:id="rId9"/>
    <p:sldId id="368" r:id="rId10"/>
    <p:sldId id="313" r:id="rId11"/>
    <p:sldId id="347" r:id="rId12"/>
    <p:sldId id="363" r:id="rId13"/>
    <p:sldId id="370" r:id="rId14"/>
  </p:sldIdLst>
  <p:sldSz cx="9144000" cy="6858000" type="screen4x3"/>
  <p:notesSz cx="6858000" cy="92964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67" autoAdjust="0"/>
    <p:restoredTop sz="86476" autoAdjust="0"/>
  </p:normalViewPr>
  <p:slideViewPr>
    <p:cSldViewPr>
      <p:cViewPr varScale="1">
        <p:scale>
          <a:sx n="74" d="100"/>
          <a:sy n="74" d="100"/>
        </p:scale>
        <p:origin x="-1212" y="-90"/>
      </p:cViewPr>
      <p:guideLst>
        <p:guide orient="horz" pos="2160"/>
        <p:guide pos="2880"/>
      </p:guideLst>
    </p:cSldViewPr>
  </p:slideViewPr>
  <p:outlineViewPr>
    <p:cViewPr>
      <p:scale>
        <a:sx n="33" d="100"/>
        <a:sy n="33" d="100"/>
      </p:scale>
      <p:origin x="216"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06DB481A-B1BF-4719-8742-34CF2E7FF509}" type="datetimeFigureOut">
              <a:rPr lang="es-ES" smtClean="0"/>
              <a:pPr/>
              <a:t>07/04/2018</a:t>
            </a:fld>
            <a:endParaRPr lang="es-ES"/>
          </a:p>
        </p:txBody>
      </p:sp>
      <p:sp>
        <p:nvSpPr>
          <p:cNvPr id="4" name="3 Marcador de pie de página"/>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s-ES"/>
          </a:p>
        </p:txBody>
      </p:sp>
      <p:sp>
        <p:nvSpPr>
          <p:cNvPr id="5" name="4 Marcador de número de diapositiva"/>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A7E875FB-9947-47B7-B35C-95401B775D65}" type="slidenum">
              <a:rPr lang="es-ES" smtClean="0"/>
              <a:pPr/>
              <a:t>‹Nº›</a:t>
            </a:fld>
            <a:endParaRPr lang="es-ES"/>
          </a:p>
        </p:txBody>
      </p:sp>
    </p:spTree>
    <p:extLst>
      <p:ext uri="{BB962C8B-B14F-4D97-AF65-F5344CB8AC3E}">
        <p14:creationId xmlns:p14="http://schemas.microsoft.com/office/powerpoint/2010/main" val="13954415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667466CA-E887-4BE0-9566-E62A4E6C660A}" type="datetimeFigureOut">
              <a:rPr lang="es-ES" smtClean="0"/>
              <a:pPr/>
              <a:t>07/04/2018</a:t>
            </a:fld>
            <a:endParaRPr lang="es-ES"/>
          </a:p>
        </p:txBody>
      </p:sp>
      <p:sp>
        <p:nvSpPr>
          <p:cNvPr id="4" name="3 Marcador de imagen de diapositiva"/>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61CA68D7-85F5-44AC-9283-17AF85DE1F0E}" type="slidenum">
              <a:rPr lang="es-ES" smtClean="0"/>
              <a:pPr/>
              <a:t>‹Nº›</a:t>
            </a:fld>
            <a:endParaRPr lang="es-ES"/>
          </a:p>
        </p:txBody>
      </p:sp>
    </p:spTree>
    <p:extLst>
      <p:ext uri="{BB962C8B-B14F-4D97-AF65-F5344CB8AC3E}">
        <p14:creationId xmlns:p14="http://schemas.microsoft.com/office/powerpoint/2010/main" val="126106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Marcador de imagen de diapositiva"/>
          <p:cNvSpPr>
            <a:spLocks noGrp="1" noRot="1" noChangeAspect="1" noTextEdit="1"/>
          </p:cNvSpPr>
          <p:nvPr>
            <p:ph type="sldImg"/>
          </p:nvPr>
        </p:nvSpPr>
        <p:spPr>
          <a:xfrm>
            <a:off x="1104900" y="698500"/>
            <a:ext cx="4648200" cy="3486150"/>
          </a:xfrm>
          <a:ln/>
        </p:spPr>
      </p:sp>
      <p:sp>
        <p:nvSpPr>
          <p:cNvPr id="49155" name="2 Marcador de notas"/>
          <p:cNvSpPr>
            <a:spLocks noGrp="1"/>
          </p:cNvSpPr>
          <p:nvPr>
            <p:ph type="body" idx="1"/>
          </p:nvPr>
        </p:nvSpPr>
        <p:spPr>
          <a:noFill/>
          <a:ln/>
        </p:spPr>
        <p:txBody>
          <a:bodyPr/>
          <a:lstStyle/>
          <a:p>
            <a:endParaRPr lang="es-ES_tradnl" dirty="0" smtClean="0"/>
          </a:p>
        </p:txBody>
      </p:sp>
      <p:sp>
        <p:nvSpPr>
          <p:cNvPr id="49156" name="3 Marcador de número de diapositiva"/>
          <p:cNvSpPr>
            <a:spLocks noGrp="1"/>
          </p:cNvSpPr>
          <p:nvPr>
            <p:ph type="sldNum" sz="quarter" idx="5"/>
          </p:nvPr>
        </p:nvSpPr>
        <p:spPr>
          <a:noFill/>
        </p:spPr>
        <p:txBody>
          <a:bodyPr/>
          <a:lstStyle/>
          <a:p>
            <a:fld id="{1ED8B7CE-A63B-404E-BD58-DF01C34B06A8}" type="slidenum">
              <a:rPr lang="es-ES" smtClean="0"/>
              <a:pPr/>
              <a:t>1</a:t>
            </a:fld>
            <a:endParaRPr lang="es-E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7"/>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9A9A4F9C-315C-4F1A-8218-78D40A57AE7A}" type="datetime1">
              <a:rPr lang="es-ES">
                <a:solidFill>
                  <a:prstClr val="black"/>
                </a:solidFill>
              </a:rPr>
              <a:pPr>
                <a:defRPr/>
              </a:pPr>
              <a:t>07/04/2018</a:t>
            </a:fld>
            <a:endParaRPr lang="es-E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3A72375-E928-4361-AB5C-F699F801DA67}"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3953746186"/>
      </p:ext>
    </p:extLst>
  </p:cSld>
  <p:clrMapOvr>
    <a:masterClrMapping/>
  </p:clrMapOvr>
  <p:transition spd="med">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5AF26645-ABF0-4354-8C96-A415890A087A}" type="datetime1">
              <a:rPr lang="es-ES">
                <a:solidFill>
                  <a:prstClr val="black"/>
                </a:solidFill>
              </a:rPr>
              <a:pPr>
                <a:defRPr/>
              </a:pPr>
              <a:t>07/04/2018</a:t>
            </a:fld>
            <a:endParaRPr lang="es-E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654187-03B8-4D7A-9D39-D1DD4DF74246}"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1628363423"/>
      </p:ext>
    </p:extLst>
  </p:cSld>
  <p:clrMapOvr>
    <a:masterClrMapping/>
  </p:clrMapOvr>
  <p:transition spd="med">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5"/>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0B4C05C0-AFB1-45EF-A538-EF6E6181AE1B}" type="datetime1">
              <a:rPr lang="es-ES">
                <a:solidFill>
                  <a:prstClr val="black"/>
                </a:solidFill>
              </a:rPr>
              <a:pPr>
                <a:defRPr/>
              </a:pPr>
              <a:t>07/04/2018</a:t>
            </a:fld>
            <a:endParaRPr lang="es-E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0BB500E-982C-473A-A72D-4B9B432CB991}"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2090198949"/>
      </p:ext>
    </p:extLst>
  </p:cSld>
  <p:clrMapOvr>
    <a:masterClrMapping/>
  </p:clrMapOvr>
  <p:transition spd="med">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fld id="{1D6F2C33-834C-4615-B587-58842C2697EE}" type="datetime1">
              <a:rPr lang="es-ES">
                <a:solidFill>
                  <a:prstClr val="black"/>
                </a:solidFill>
              </a:rPr>
              <a:pPr>
                <a:defRPr/>
              </a:pPr>
              <a:t>07/04/2018</a:t>
            </a:fld>
            <a:endParaRPr lang="es-E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5882581-E95E-4F50-B865-5DEB7C23CF56}"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1417664738"/>
      </p:ext>
    </p:extLst>
  </p:cSld>
  <p:clrMapOvr>
    <a:masterClrMapping/>
  </p:clrMapOvr>
  <p:transition spd="med">
    <p:wipe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fld id="{26F0ED09-B90F-4495-A48C-2C271FE936BD}" type="datetime1">
              <a:rPr lang="es-ES">
                <a:solidFill>
                  <a:prstClr val="black"/>
                </a:solidFill>
              </a:rPr>
              <a:pPr>
                <a:defRPr/>
              </a:pPr>
              <a:t>07/04/2018</a:t>
            </a:fld>
            <a:endParaRPr lang="es-ES">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A6EF507-28A5-4ED9-A621-1D6D5206FF23}"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2820520133"/>
      </p:ext>
    </p:extLst>
  </p:cSld>
  <p:clrMapOvr>
    <a:masterClrMapping/>
  </p:clrMapOvr>
  <p:transition spd="med">
    <p:wipe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fld id="{9769A560-CA15-4503-8B72-3D4EA83A270E}" type="datetime1">
              <a:rPr lang="es-ES">
                <a:solidFill>
                  <a:prstClr val="black"/>
                </a:solidFill>
              </a:rPr>
              <a:pPr>
                <a:defRPr/>
              </a:pPr>
              <a:t>07/04/2018</a:t>
            </a:fld>
            <a:endParaRPr lang="es-E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E54D95D-F6BD-4E93-B067-D006B56C28BC}"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1299683626"/>
      </p:ext>
    </p:extLst>
  </p:cSld>
  <p:clrMapOvr>
    <a:masterClrMapping/>
  </p:clrMapOvr>
  <p:transition spd="med">
    <p:wipe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68E292E-2025-4B45-AEAD-9892F3813566}" type="datetime1">
              <a:rPr lang="es-ES">
                <a:solidFill>
                  <a:prstClr val="black"/>
                </a:solidFill>
              </a:rPr>
              <a:pPr>
                <a:defRPr/>
              </a:pPr>
              <a:t>07/04/2018</a:t>
            </a:fld>
            <a:endParaRPr lang="es-E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00C3876-1E42-42D3-8A58-7FFDA3498024}"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2336041325"/>
      </p:ext>
    </p:extLst>
  </p:cSld>
  <p:clrMapOvr>
    <a:masterClrMapping/>
  </p:clrMapOvr>
  <p:transition spd="med">
    <p:wipe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2"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EDF2D820-C07E-4E03-8674-97ADC11A9B5F}" type="datetime1">
              <a:rPr lang="es-ES">
                <a:solidFill>
                  <a:prstClr val="black"/>
                </a:solidFill>
              </a:rPr>
              <a:pPr>
                <a:defRPr/>
              </a:pPr>
              <a:t>07/04/2018</a:t>
            </a:fld>
            <a:endParaRPr lang="es-E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D22F020-2765-4595-8464-DBB26E4EF904}"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2725749616"/>
      </p:ext>
    </p:extLst>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62D21B56-2C54-42C2-9533-C8E646AFDC64}" type="datetime1">
              <a:rPr lang="es-ES">
                <a:solidFill>
                  <a:prstClr val="black"/>
                </a:solidFill>
              </a:rPr>
              <a:pPr>
                <a:defRPr/>
              </a:pPr>
              <a:t>07/04/2018</a:t>
            </a:fld>
            <a:endParaRPr lang="es-E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5443447-DC80-42EA-BD19-5E85A6CBE296}"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916940121"/>
      </p:ext>
    </p:extLst>
  </p:cSld>
  <p:clrMapOvr>
    <a:masterClrMapping/>
  </p:clrMapOvr>
  <p:transition spd="med">
    <p:wipe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9AF0D75C-398F-47AE-BB3E-88767B46AA1D}" type="datetime1">
              <a:rPr lang="es-ES">
                <a:solidFill>
                  <a:prstClr val="black"/>
                </a:solidFill>
              </a:rPr>
              <a:pPr>
                <a:defRPr/>
              </a:pPr>
              <a:t>07/04/2018</a:t>
            </a:fld>
            <a:endParaRPr lang="es-E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BC5E54B-67D8-4A51-9A21-BAFB0145BD2A}"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3453484325"/>
      </p:ext>
    </p:extLst>
  </p:cSld>
  <p:clrMapOvr>
    <a:masterClrMapping/>
  </p:clrMapOvr>
  <p:transition spd="med">
    <p:wipe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0"/>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40"/>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9C5C131F-F777-4E9E-837B-1807563AFDB4}" type="datetime1">
              <a:rPr lang="es-ES">
                <a:solidFill>
                  <a:prstClr val="black"/>
                </a:solidFill>
              </a:rPr>
              <a:pPr>
                <a:defRPr/>
              </a:pPr>
              <a:t>07/04/2018</a:t>
            </a:fld>
            <a:endParaRPr lang="es-E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64A7D36-7C48-4E6D-B8E9-CDECB195DE5F}"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3761703347"/>
      </p:ext>
    </p:extLst>
  </p:cSld>
  <p:clrMapOvr>
    <a:masterClrMapping/>
  </p:clrMapOvr>
  <p:transition spd="med">
    <p:wipe di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40"/>
            <a:ext cx="82296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Rectangle 4"/>
          <p:cNvSpPr>
            <a:spLocks noGrp="1" noChangeArrowheads="1"/>
          </p:cNvSpPr>
          <p:nvPr>
            <p:ph type="dt" sz="half" idx="10"/>
          </p:nvPr>
        </p:nvSpPr>
        <p:spPr>
          <a:ln/>
        </p:spPr>
        <p:txBody>
          <a:bodyPr/>
          <a:lstStyle>
            <a:lvl1pPr>
              <a:defRPr/>
            </a:lvl1pPr>
          </a:lstStyle>
          <a:p>
            <a:pPr>
              <a:defRPr/>
            </a:pPr>
            <a:fld id="{E05CA096-091B-4D88-894F-0357AB2D1CB1}" type="datetime1">
              <a:rPr lang="es-ES">
                <a:solidFill>
                  <a:prstClr val="black"/>
                </a:solidFill>
              </a:rPr>
              <a:pPr>
                <a:defRPr/>
              </a:pPr>
              <a:t>07/04/2018</a:t>
            </a:fld>
            <a:endParaRPr lang="es-E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FA4B897-21F6-4428-9652-ACE0CB946B26}"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2814515229"/>
      </p:ext>
    </p:extLst>
  </p:cSld>
  <p:clrMapOvr>
    <a:masterClrMapping/>
  </p:clrMapOvr>
  <p:transition spd="med">
    <p:wipe di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tabla"/>
          <p:cNvSpPr>
            <a:spLocks noGrp="1"/>
          </p:cNvSpPr>
          <p:nvPr>
            <p:ph type="tbl" idx="1"/>
          </p:nvPr>
        </p:nvSpPr>
        <p:spPr>
          <a:xfrm>
            <a:off x="457200" y="1600202"/>
            <a:ext cx="8229600" cy="4525963"/>
          </a:xfrm>
        </p:spPr>
        <p:txBody>
          <a:bodyPr/>
          <a:lstStyle/>
          <a:p>
            <a:pPr lvl="0"/>
            <a:endParaRPr lang="es-ES" noProof="0"/>
          </a:p>
        </p:txBody>
      </p:sp>
      <p:sp>
        <p:nvSpPr>
          <p:cNvPr id="4" name="Rectangle 4"/>
          <p:cNvSpPr>
            <a:spLocks noGrp="1" noChangeArrowheads="1"/>
          </p:cNvSpPr>
          <p:nvPr>
            <p:ph type="dt" sz="half" idx="10"/>
          </p:nvPr>
        </p:nvSpPr>
        <p:spPr>
          <a:ln/>
        </p:spPr>
        <p:txBody>
          <a:bodyPr/>
          <a:lstStyle>
            <a:lvl1pPr>
              <a:defRPr/>
            </a:lvl1pPr>
          </a:lstStyle>
          <a:p>
            <a:pPr>
              <a:defRPr/>
            </a:pPr>
            <a:fld id="{283E7ACA-79A7-4893-83D7-FB1482F36364}" type="datetime1">
              <a:rPr lang="es-ES">
                <a:solidFill>
                  <a:prstClr val="black"/>
                </a:solidFill>
              </a:rPr>
              <a:pPr>
                <a:defRPr/>
              </a:pPr>
              <a:t>07/04/2018</a:t>
            </a:fld>
            <a:endParaRPr lang="es-E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88EE41A-92AF-424B-A4B3-6C19B145F89A}" type="slidenum">
              <a:rPr lang="es-ES">
                <a:solidFill>
                  <a:prstClr val="black"/>
                </a:solidFill>
              </a:rPr>
              <a:pPr>
                <a:defRPr/>
              </a:pPr>
              <a:t>‹Nº›</a:t>
            </a:fld>
            <a:endParaRPr lang="es-ES">
              <a:solidFill>
                <a:prstClr val="black"/>
              </a:solidFill>
            </a:endParaRPr>
          </a:p>
        </p:txBody>
      </p:sp>
    </p:spTree>
    <p:extLst>
      <p:ext uri="{BB962C8B-B14F-4D97-AF65-F5344CB8AC3E}">
        <p14:creationId xmlns:p14="http://schemas.microsoft.com/office/powerpoint/2010/main" val="3801348471"/>
      </p:ext>
    </p:extLst>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07/04/2018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47CFC-816F-41D0-AAC0-9BF4FEBC753E}" type="datetimeFigureOut">
              <a:rPr lang="es-ES" smtClean="0"/>
              <a:pPr/>
              <a:t>07/04/2018</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2"/>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fontAlgn="base">
              <a:spcBef>
                <a:spcPct val="0"/>
              </a:spcBef>
              <a:spcAft>
                <a:spcPct val="0"/>
              </a:spcAft>
              <a:defRPr/>
            </a:pPr>
            <a:fld id="{E0A30BE0-551D-45CE-BA99-C10CDFAB8F83}" type="datetime1">
              <a:rPr lang="es-ES">
                <a:solidFill>
                  <a:prstClr val="black"/>
                </a:solidFill>
              </a:rPr>
              <a:pPr fontAlgn="base">
                <a:spcBef>
                  <a:spcPct val="0"/>
                </a:spcBef>
                <a:spcAft>
                  <a:spcPct val="0"/>
                </a:spcAft>
                <a:defRPr/>
              </a:pPr>
              <a:t>07/04/2018</a:t>
            </a:fld>
            <a:endParaRPr lang="es-ES">
              <a:solidFill>
                <a:prstClr val="black"/>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fontAlgn="base">
              <a:spcBef>
                <a:spcPct val="0"/>
              </a:spcBef>
              <a:spcAft>
                <a:spcPct val="0"/>
              </a:spcAft>
              <a:defRPr/>
            </a:pPr>
            <a:endParaRPr lang="es-ES">
              <a:solidFill>
                <a:prstClr val="black"/>
              </a:solidFill>
            </a:endParaRPr>
          </a:p>
        </p:txBody>
      </p:sp>
      <p:sp>
        <p:nvSpPr>
          <p:cNvPr id="1030" name="Rectangle 6"/>
          <p:cNvSpPr>
            <a:spLocks noGrp="1" noChangeArrowheads="1"/>
          </p:cNvSpPr>
          <p:nvPr>
            <p:ph type="sldNum" sz="quarter" idx="4"/>
          </p:nvPr>
        </p:nvSpPr>
        <p:spPr bwMode="auto">
          <a:xfrm>
            <a:off x="6300788" y="6264277"/>
            <a:ext cx="2484437" cy="404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fontAlgn="base">
              <a:spcBef>
                <a:spcPct val="0"/>
              </a:spcBef>
              <a:spcAft>
                <a:spcPct val="0"/>
              </a:spcAft>
              <a:defRPr/>
            </a:pPr>
            <a:fld id="{23E39A66-007E-418D-AB5B-C971F05339C9}" type="slidenum">
              <a:rPr lang="es-ES">
                <a:solidFill>
                  <a:prstClr val="black"/>
                </a:solidFill>
              </a:rPr>
              <a:pPr fontAlgn="base">
                <a:spcBef>
                  <a:spcPct val="0"/>
                </a:spcBef>
                <a:spcAft>
                  <a:spcPct val="0"/>
                </a:spcAft>
                <a:defRPr/>
              </a:pPr>
              <a:t>‹Nº›</a:t>
            </a:fld>
            <a:endParaRPr lang="es-ES">
              <a:solidFill>
                <a:prstClr val="black"/>
              </a:solidFill>
            </a:endParaRPr>
          </a:p>
        </p:txBody>
      </p:sp>
    </p:spTree>
    <p:extLst>
      <p:ext uri="{BB962C8B-B14F-4D97-AF65-F5344CB8AC3E}">
        <p14:creationId xmlns:p14="http://schemas.microsoft.com/office/powerpoint/2010/main" val="1074445464"/>
      </p:ext>
    </p:extLst>
  </p:cSld>
  <p:clrMap bg1="lt1" tx1="dk1" bg2="lt2" tx2="dk2" accent1="accent1" accent2="accent2" accent3="accent3" accent4="accent4" accent5="accent5" accent6="accent6" hlink="hlink" folHlink="folHlink"/>
  <p:sldLayoutIdLst>
    <p:sldLayoutId id="2147484109" r:id="rId1"/>
    <p:sldLayoutId id="2147484110" r:id="rId2"/>
    <p:sldLayoutId id="2147484111" r:id="rId3"/>
    <p:sldLayoutId id="2147484112" r:id="rId4"/>
    <p:sldLayoutId id="2147484113" r:id="rId5"/>
    <p:sldLayoutId id="2147484114" r:id="rId6"/>
    <p:sldLayoutId id="2147484115" r:id="rId7"/>
    <p:sldLayoutId id="2147484116" r:id="rId8"/>
    <p:sldLayoutId id="2147484117" r:id="rId9"/>
    <p:sldLayoutId id="2147484118" r:id="rId10"/>
    <p:sldLayoutId id="2147484119" r:id="rId11"/>
    <p:sldLayoutId id="2147484120" r:id="rId12"/>
    <p:sldLayoutId id="2147484121" r:id="rId13"/>
  </p:sldLayoutIdLst>
  <p:transition spd="med">
    <p:wipe dir="d"/>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1313" indent="-341313" algn="l" rtl="0" eaLnBrk="0" fontAlgn="base" hangingPunct="0">
        <a:spcBef>
          <a:spcPct val="20000"/>
        </a:spcBef>
        <a:spcAft>
          <a:spcPct val="0"/>
        </a:spcAft>
        <a:buChar char="•"/>
        <a:defRPr sz="3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a:solidFill>
            <a:schemeClr val="tx1"/>
          </a:solidFill>
          <a:latin typeface="+mn-lt"/>
        </a:defRPr>
      </a:lvl2pPr>
      <a:lvl3pPr marL="1141413" indent="-227013" algn="l" rtl="0" eaLnBrk="0" fontAlgn="base" hangingPunct="0">
        <a:spcBef>
          <a:spcPct val="20000"/>
        </a:spcBef>
        <a:spcAft>
          <a:spcPct val="0"/>
        </a:spcAft>
        <a:buChar char="•"/>
        <a:defRPr sz="2400">
          <a:solidFill>
            <a:schemeClr val="tx1"/>
          </a:solidFill>
          <a:latin typeface="+mn-lt"/>
        </a:defRPr>
      </a:lvl3pPr>
      <a:lvl4pPr marL="1598613" indent="-227013" algn="l" rtl="0" eaLnBrk="0" fontAlgn="base" hangingPunct="0">
        <a:spcBef>
          <a:spcPct val="20000"/>
        </a:spcBef>
        <a:spcAft>
          <a:spcPct val="0"/>
        </a:spcAft>
        <a:buChar char="–"/>
        <a:defRPr sz="2000">
          <a:solidFill>
            <a:schemeClr val="tx1"/>
          </a:solidFill>
          <a:latin typeface="+mn-lt"/>
        </a:defRPr>
      </a:lvl4pPr>
      <a:lvl5pPr marL="2055813" indent="-227013"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ASUNTOS GENERALES E HISTORICOS INIMET\Sitio\images\inimet_20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4" y="0"/>
            <a:ext cx="922068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coomet"/>
          <p:cNvPicPr>
            <a:picLocks noChangeAspect="1" noChangeArrowheads="1"/>
          </p:cNvPicPr>
          <p:nvPr/>
        </p:nvPicPr>
        <p:blipFill>
          <a:blip r:embed="rId4"/>
          <a:srcRect/>
          <a:stretch>
            <a:fillRect/>
          </a:stretch>
        </p:blipFill>
        <p:spPr bwMode="auto">
          <a:xfrm>
            <a:off x="179512" y="5980704"/>
            <a:ext cx="1512887" cy="774700"/>
          </a:xfrm>
          <a:prstGeom prst="rect">
            <a:avLst/>
          </a:prstGeom>
          <a:solidFill>
            <a:schemeClr val="bg1"/>
          </a:solidFill>
          <a:ln w="9525">
            <a:solidFill>
              <a:schemeClr val="bg2">
                <a:lumMod val="25000"/>
              </a:schemeClr>
            </a:solidFill>
            <a:miter lim="800000"/>
            <a:headEnd/>
            <a:tailEnd/>
          </a:ln>
          <a:effectLst>
            <a:outerShdw blurRad="50800" dist="38100" dir="2700000" algn="tl" rotWithShape="0">
              <a:prstClr val="black">
                <a:alpha val="40000"/>
              </a:prstClr>
            </a:outerShdw>
          </a:effectLst>
        </p:spPr>
      </p:pic>
      <p:pic>
        <p:nvPicPr>
          <p:cNvPr id="10" name="Picture 10" descr="bipm"/>
          <p:cNvPicPr>
            <a:picLocks noChangeAspect="1" noChangeArrowheads="1"/>
          </p:cNvPicPr>
          <p:nvPr/>
        </p:nvPicPr>
        <p:blipFill>
          <a:blip r:embed="rId5"/>
          <a:srcRect/>
          <a:stretch>
            <a:fillRect/>
          </a:stretch>
        </p:blipFill>
        <p:spPr bwMode="auto">
          <a:xfrm>
            <a:off x="7452320" y="5969591"/>
            <a:ext cx="1511300" cy="785813"/>
          </a:xfrm>
          <a:prstGeom prst="rect">
            <a:avLst/>
          </a:prstGeom>
          <a:noFill/>
          <a:ln w="9525">
            <a:solidFill>
              <a:schemeClr val="bg2">
                <a:lumMod val="25000"/>
              </a:schemeClr>
            </a:solidFill>
            <a:miter lim="800000"/>
            <a:headEnd/>
            <a:tailEnd/>
          </a:ln>
          <a:effectLst>
            <a:outerShdw blurRad="50800" dist="38100" dir="2700000" algn="tl" rotWithShape="0">
              <a:prstClr val="black">
                <a:alpha val="40000"/>
              </a:prstClr>
            </a:outerShdw>
          </a:effectLst>
        </p:spPr>
      </p:pic>
      <p:sp>
        <p:nvSpPr>
          <p:cNvPr id="3" name="2 CuadroTexto"/>
          <p:cNvSpPr txBox="1"/>
          <p:nvPr/>
        </p:nvSpPr>
        <p:spPr>
          <a:xfrm>
            <a:off x="2987824" y="6220951"/>
            <a:ext cx="2520280" cy="461665"/>
          </a:xfrm>
          <a:prstGeom prst="rect">
            <a:avLst/>
          </a:prstGeom>
          <a:noFill/>
        </p:spPr>
        <p:txBody>
          <a:bodyPr wrap="square" rtlCol="0">
            <a:spAutoFit/>
          </a:bodyPr>
          <a:lstStyle/>
          <a:p>
            <a:pPr algn="ctr"/>
            <a:r>
              <a:rPr lang="es-ES" sz="2400" b="1" dirty="0" smtClean="0">
                <a:solidFill>
                  <a:srgbClr val="FFFF00"/>
                </a:solidFill>
                <a:effectLst>
                  <a:outerShdw blurRad="38100" dist="38100" dir="2700000" algn="tl">
                    <a:srgbClr val="000000">
                      <a:alpha val="43137"/>
                    </a:srgbClr>
                  </a:outerShdw>
                </a:effectLst>
              </a:rPr>
              <a:t> </a:t>
            </a:r>
            <a:r>
              <a:rPr lang="es-ES" sz="2400" b="1" dirty="0">
                <a:solidFill>
                  <a:schemeClr val="accent1">
                    <a:lumMod val="75000"/>
                  </a:schemeClr>
                </a:solidFill>
                <a:effectLst>
                  <a:outerShdw blurRad="38100" dist="38100" dir="2700000" algn="tl">
                    <a:srgbClr val="000000">
                      <a:alpha val="43137"/>
                    </a:srgbClr>
                  </a:outerShdw>
                </a:effectLst>
              </a:rPr>
              <a:t>2017</a:t>
            </a:r>
          </a:p>
        </p:txBody>
      </p:sp>
      <p:sp>
        <p:nvSpPr>
          <p:cNvPr id="5" name="4 CuadroTexto"/>
          <p:cNvSpPr txBox="1"/>
          <p:nvPr/>
        </p:nvSpPr>
        <p:spPr>
          <a:xfrm>
            <a:off x="1469807" y="3284984"/>
            <a:ext cx="6480720" cy="1477328"/>
          </a:xfrm>
          <a:prstGeom prst="rect">
            <a:avLst/>
          </a:prstGeom>
          <a:noFill/>
        </p:spPr>
        <p:txBody>
          <a:bodyPr wrap="square" rtlCol="0">
            <a:spAutoFit/>
          </a:bodyPr>
          <a:lstStyle/>
          <a:p>
            <a:pPr algn="ctr"/>
            <a:r>
              <a:rPr lang="ru-RU" sz="3600" b="1" dirty="0" smtClean="0">
                <a:solidFill>
                  <a:schemeClr val="accent1">
                    <a:lumMod val="75000"/>
                  </a:schemeClr>
                </a:solidFill>
                <a:latin typeface="Arial" pitchFamily="34" charset="0"/>
                <a:cs typeface="Arial" pitchFamily="34" charset="0"/>
              </a:rPr>
              <a:t>2</a:t>
            </a:r>
            <a:r>
              <a:rPr lang="es-ES" sz="3600" b="1" dirty="0" smtClean="0">
                <a:solidFill>
                  <a:schemeClr val="accent1">
                    <a:lumMod val="75000"/>
                  </a:schemeClr>
                </a:solidFill>
                <a:latin typeface="Arial" pitchFamily="34" charset="0"/>
                <a:cs typeface="Arial" pitchFamily="34" charset="0"/>
              </a:rPr>
              <a:t>8</a:t>
            </a:r>
            <a:r>
              <a:rPr lang="ru-RU" sz="3600" b="1" dirty="0" smtClean="0">
                <a:solidFill>
                  <a:schemeClr val="accent1">
                    <a:lumMod val="75000"/>
                  </a:schemeClr>
                </a:solidFill>
                <a:latin typeface="Arial" pitchFamily="34" charset="0"/>
                <a:cs typeface="Arial" pitchFamily="34" charset="0"/>
              </a:rPr>
              <a:t>-</a:t>
            </a:r>
            <a:r>
              <a:rPr lang="es-ES" sz="3600" b="1" dirty="0" err="1" smtClean="0">
                <a:solidFill>
                  <a:schemeClr val="accent1">
                    <a:lumMod val="75000"/>
                  </a:schemeClr>
                </a:solidFill>
                <a:latin typeface="Arial" pitchFamily="34" charset="0"/>
                <a:cs typeface="Arial" pitchFamily="34" charset="0"/>
              </a:rPr>
              <a:t>th</a:t>
            </a:r>
            <a:r>
              <a:rPr lang="ru-RU" sz="3600" b="1" dirty="0" smtClean="0">
                <a:solidFill>
                  <a:schemeClr val="accent1">
                    <a:lumMod val="75000"/>
                  </a:schemeClr>
                </a:solidFill>
                <a:latin typeface="Arial" pitchFamily="34" charset="0"/>
                <a:cs typeface="Arial" pitchFamily="34" charset="0"/>
              </a:rPr>
              <a:t> </a:t>
            </a:r>
            <a:r>
              <a:rPr lang="es-ES" sz="3600" b="1" dirty="0" smtClean="0">
                <a:solidFill>
                  <a:schemeClr val="accent1">
                    <a:lumMod val="75000"/>
                  </a:schemeClr>
                </a:solidFill>
                <a:latin typeface="Arial" pitchFamily="34" charset="0"/>
                <a:cs typeface="Arial" pitchFamily="34" charset="0"/>
              </a:rPr>
              <a:t>meeting of COOMET </a:t>
            </a:r>
            <a:r>
              <a:rPr lang="es-ES" sz="3600" b="1" dirty="0" err="1" smtClean="0">
                <a:solidFill>
                  <a:schemeClr val="accent1">
                    <a:lumMod val="75000"/>
                  </a:schemeClr>
                </a:solidFill>
                <a:latin typeface="Arial" pitchFamily="34" charset="0"/>
                <a:cs typeface="Arial" pitchFamily="34" charset="0"/>
              </a:rPr>
              <a:t>Committee</a:t>
            </a:r>
            <a:endParaRPr lang="es-ES" sz="3600" dirty="0">
              <a:solidFill>
                <a:schemeClr val="accent1">
                  <a:lumMod val="75000"/>
                </a:schemeClr>
              </a:solidFill>
              <a:latin typeface="Arial" pitchFamily="34" charset="0"/>
              <a:cs typeface="Arial" pitchFamily="34" charset="0"/>
            </a:endParaRPr>
          </a:p>
          <a:p>
            <a:endParaRPr lang="es-ES" dirty="0"/>
          </a:p>
        </p:txBody>
      </p:sp>
    </p:spTree>
    <p:extLst>
      <p:ext uri="{BB962C8B-B14F-4D97-AF65-F5344CB8AC3E}">
        <p14:creationId xmlns:p14="http://schemas.microsoft.com/office/powerpoint/2010/main" val="2820970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251520" y="1340768"/>
            <a:ext cx="4248472" cy="3484982"/>
          </a:xfrm>
        </p:spPr>
        <p:txBody>
          <a:bodyPr/>
          <a:lstStyle/>
          <a:p>
            <a:pPr marL="0" indent="0" algn="just">
              <a:buNone/>
            </a:pPr>
            <a:r>
              <a:rPr lang="en-US" sz="2400" dirty="0" smtClean="0">
                <a:solidFill>
                  <a:srgbClr val="FFFF00"/>
                </a:solidFill>
              </a:rPr>
              <a:t>Today </a:t>
            </a:r>
            <a:r>
              <a:rPr lang="en-US" sz="2400" dirty="0">
                <a:solidFill>
                  <a:srgbClr val="FFFF00"/>
                </a:solidFill>
              </a:rPr>
              <a:t>the institute has a number of projects for the development of national standards in the magnitudes of pressure, volume and density </a:t>
            </a:r>
            <a:r>
              <a:rPr lang="en-US" sz="2400" dirty="0" smtClean="0">
                <a:solidFill>
                  <a:srgbClr val="FFFF00"/>
                </a:solidFill>
              </a:rPr>
              <a:t>and </a:t>
            </a:r>
            <a:r>
              <a:rPr lang="en-US" sz="2400" dirty="0">
                <a:solidFill>
                  <a:srgbClr val="FFFF00"/>
                </a:solidFill>
              </a:rPr>
              <a:t>we have </a:t>
            </a:r>
            <a:r>
              <a:rPr lang="en-US" sz="2400" dirty="0" smtClean="0">
                <a:solidFill>
                  <a:srgbClr val="FFFF00"/>
                </a:solidFill>
              </a:rPr>
              <a:t>carried out  joint </a:t>
            </a:r>
            <a:r>
              <a:rPr lang="en-US" sz="2400" dirty="0">
                <a:solidFill>
                  <a:srgbClr val="FFFF00"/>
                </a:solidFill>
              </a:rPr>
              <a:t>actions with China´s NMI under the auspice of </a:t>
            </a:r>
            <a:r>
              <a:rPr lang="en-US" sz="2400" dirty="0" smtClean="0">
                <a:solidFill>
                  <a:srgbClr val="FFFF00"/>
                </a:solidFill>
              </a:rPr>
              <a:t>the</a:t>
            </a:r>
            <a:endParaRPr lang="es-ES" sz="2400" dirty="0">
              <a:solidFill>
                <a:srgbClr val="FFFF00"/>
              </a:solidFill>
            </a:endParaRPr>
          </a:p>
          <a:p>
            <a:pPr algn="just">
              <a:buNone/>
            </a:pPr>
            <a:endParaRPr lang="es-ES" sz="2400" dirty="0">
              <a:solidFill>
                <a:srgbClr val="FFFF00"/>
              </a:solidFill>
            </a:endParaRPr>
          </a:p>
        </p:txBody>
      </p:sp>
      <p:sp>
        <p:nvSpPr>
          <p:cNvPr id="2" name="1 Rectángulo"/>
          <p:cNvSpPr/>
          <p:nvPr/>
        </p:nvSpPr>
        <p:spPr>
          <a:xfrm>
            <a:off x="243930" y="4698633"/>
            <a:ext cx="8568952" cy="1200329"/>
          </a:xfrm>
          <a:prstGeom prst="rect">
            <a:avLst/>
          </a:prstGeom>
        </p:spPr>
        <p:txBody>
          <a:bodyPr wrap="square">
            <a:spAutoFit/>
          </a:bodyPr>
          <a:lstStyle/>
          <a:p>
            <a:pPr algn="just"/>
            <a:r>
              <a:rPr lang="en-US" sz="2400" dirty="0">
                <a:solidFill>
                  <a:srgbClr val="FFFF00"/>
                </a:solidFill>
              </a:rPr>
              <a:t>Chinese government credit with the objective of developing the project ¨Technical assistance for the projection and supplies of the National Institute of Metrology¨ </a:t>
            </a:r>
            <a:endParaRPr lang="es-ES" sz="2400" dirty="0"/>
          </a:p>
        </p:txBody>
      </p:sp>
      <p:pic>
        <p:nvPicPr>
          <p:cNvPr id="5" name="Picture 2" descr="C:\Users\villalobos\Desktop\Nueva carpeta\IMG_20171208_1128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9652" y="1340768"/>
            <a:ext cx="4416491"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5604076"/>
      </p:ext>
    </p:extLst>
  </p:cSld>
  <p:clrMapOvr>
    <a:masterClrMapping/>
  </p:clrMapOvr>
  <p:transition spd="med">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a:xfrm>
            <a:off x="179512" y="1600202"/>
            <a:ext cx="8507288" cy="4525963"/>
          </a:xfrm>
        </p:spPr>
        <p:txBody>
          <a:bodyPr/>
          <a:lstStyle/>
          <a:p>
            <a:pPr marL="0" indent="0" algn="just">
              <a:buNone/>
            </a:pPr>
            <a:r>
              <a:rPr lang="en-US" dirty="0">
                <a:solidFill>
                  <a:srgbClr val="FFFF00"/>
                </a:solidFill>
              </a:rPr>
              <a:t>In the field of education together with Havana University </a:t>
            </a:r>
            <a:r>
              <a:rPr lang="en-US" dirty="0" smtClean="0">
                <a:solidFill>
                  <a:srgbClr val="FFFF00"/>
                </a:solidFill>
              </a:rPr>
              <a:t>it was </a:t>
            </a:r>
            <a:r>
              <a:rPr lang="en-US" dirty="0">
                <a:solidFill>
                  <a:srgbClr val="FFFF00"/>
                </a:solidFill>
              </a:rPr>
              <a:t>concluded the first cycle of the Master’s Degree in Metrology </a:t>
            </a:r>
            <a:r>
              <a:rPr lang="en-US" dirty="0" smtClean="0">
                <a:solidFill>
                  <a:srgbClr val="FFFF00"/>
                </a:solidFill>
              </a:rPr>
              <a:t>and </a:t>
            </a:r>
            <a:r>
              <a:rPr lang="en-US" dirty="0" smtClean="0">
                <a:solidFill>
                  <a:srgbClr val="FFFF00"/>
                </a:solidFill>
              </a:rPr>
              <a:t>it began </a:t>
            </a:r>
            <a:r>
              <a:rPr lang="en-US" dirty="0" smtClean="0">
                <a:solidFill>
                  <a:srgbClr val="FFFF00"/>
                </a:solidFill>
              </a:rPr>
              <a:t>the </a:t>
            </a:r>
            <a:r>
              <a:rPr lang="en-US" dirty="0" smtClean="0">
                <a:solidFill>
                  <a:srgbClr val="FFFF00"/>
                </a:solidFill>
              </a:rPr>
              <a:t>second one. We continue </a:t>
            </a:r>
            <a:r>
              <a:rPr lang="en-US" dirty="0">
                <a:solidFill>
                  <a:srgbClr val="FFFF00"/>
                </a:solidFill>
              </a:rPr>
              <a:t>the first cycle in Kazan Federal University, and we have </a:t>
            </a:r>
            <a:r>
              <a:rPr lang="en-US" dirty="0" smtClean="0">
                <a:solidFill>
                  <a:srgbClr val="FFFF00"/>
                </a:solidFill>
              </a:rPr>
              <a:t>carried out  </a:t>
            </a:r>
            <a:r>
              <a:rPr lang="en-US" dirty="0">
                <a:solidFill>
                  <a:srgbClr val="FFFF00"/>
                </a:solidFill>
              </a:rPr>
              <a:t>a program of general education in metrology with more than 17 courses and with </a:t>
            </a:r>
            <a:r>
              <a:rPr lang="en-US" dirty="0" smtClean="0">
                <a:solidFill>
                  <a:srgbClr val="FFFF00"/>
                </a:solidFill>
              </a:rPr>
              <a:t>a roll of more </a:t>
            </a:r>
            <a:r>
              <a:rPr lang="en-US" dirty="0">
                <a:solidFill>
                  <a:srgbClr val="FFFF00"/>
                </a:solidFill>
              </a:rPr>
              <a:t>than 600 students. </a:t>
            </a:r>
            <a:endParaRPr lang="es-ES" dirty="0">
              <a:solidFill>
                <a:srgbClr val="FFFF00"/>
              </a:solidFill>
            </a:endParaRPr>
          </a:p>
        </p:txBody>
      </p:sp>
    </p:spTree>
  </p:cSld>
  <p:clrMapOvr>
    <a:masterClrMapping/>
  </p:clrMapOvr>
  <p:transition spd="med">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pPr marL="0" indent="0">
              <a:buNone/>
            </a:pPr>
            <a:r>
              <a:rPr lang="es-ES" dirty="0" smtClean="0">
                <a:solidFill>
                  <a:srgbClr val="FFFF00"/>
                </a:solidFill>
              </a:rPr>
              <a:t>           </a:t>
            </a:r>
          </a:p>
          <a:p>
            <a:pPr marL="0" indent="0" algn="ctr">
              <a:buNone/>
            </a:pPr>
            <a:endParaRPr lang="es-ES" dirty="0">
              <a:solidFill>
                <a:srgbClr val="FFFF00"/>
              </a:solidFill>
            </a:endParaRPr>
          </a:p>
          <a:p>
            <a:pPr marL="0" indent="0" algn="ctr">
              <a:buNone/>
            </a:pPr>
            <a:r>
              <a:rPr lang="es-ES" dirty="0" err="1" smtClean="0">
                <a:solidFill>
                  <a:srgbClr val="FFFF00"/>
                </a:solidFill>
              </a:rPr>
              <a:t>Thanks</a:t>
            </a:r>
            <a:r>
              <a:rPr lang="es-ES" dirty="0" smtClean="0"/>
              <a:t> </a:t>
            </a:r>
            <a:r>
              <a:rPr lang="es-ES" dirty="0" err="1" smtClean="0">
                <a:solidFill>
                  <a:srgbClr val="FFFF00"/>
                </a:solidFill>
              </a:rPr>
              <a:t>for</a:t>
            </a:r>
            <a:r>
              <a:rPr lang="es-ES" dirty="0" smtClean="0">
                <a:solidFill>
                  <a:srgbClr val="FFFF00"/>
                </a:solidFill>
              </a:rPr>
              <a:t> </a:t>
            </a:r>
            <a:r>
              <a:rPr lang="es-ES" dirty="0" err="1" smtClean="0">
                <a:solidFill>
                  <a:srgbClr val="FFFF00"/>
                </a:solidFill>
              </a:rPr>
              <a:t>your</a:t>
            </a:r>
            <a:r>
              <a:rPr lang="es-ES" dirty="0" smtClean="0">
                <a:solidFill>
                  <a:srgbClr val="FFFF00"/>
                </a:solidFill>
              </a:rPr>
              <a:t> </a:t>
            </a:r>
            <a:r>
              <a:rPr lang="es-ES" dirty="0" err="1" smtClean="0">
                <a:solidFill>
                  <a:srgbClr val="FFFF00"/>
                </a:solidFill>
              </a:rPr>
              <a:t>attention</a:t>
            </a:r>
            <a:endParaRPr lang="es-ES" dirty="0">
              <a:solidFill>
                <a:srgbClr val="FFFF00"/>
              </a:solidFill>
            </a:endParaRPr>
          </a:p>
        </p:txBody>
      </p:sp>
      <p:sp>
        <p:nvSpPr>
          <p:cNvPr id="4" name="3 Marcador de número de diapositiva"/>
          <p:cNvSpPr>
            <a:spLocks noGrp="1"/>
          </p:cNvSpPr>
          <p:nvPr>
            <p:ph type="sldNum" sz="quarter" idx="12"/>
          </p:nvPr>
        </p:nvSpPr>
        <p:spPr/>
        <p:txBody>
          <a:bodyPr/>
          <a:lstStyle/>
          <a:p>
            <a:pPr>
              <a:defRPr/>
            </a:pPr>
            <a:fld id="{C5654187-03B8-4D7A-9D39-D1DD4DF74246}" type="slidenum">
              <a:rPr lang="es-ES" smtClean="0">
                <a:solidFill>
                  <a:prstClr val="black"/>
                </a:solidFill>
              </a:rPr>
              <a:pPr>
                <a:defRPr/>
              </a:pPr>
              <a:t>12</a:t>
            </a:fld>
            <a:endParaRPr lang="es-ES">
              <a:solidFill>
                <a:prstClr val="black"/>
              </a:solidFill>
            </a:endParaRPr>
          </a:p>
        </p:txBody>
      </p:sp>
    </p:spTree>
    <p:extLst>
      <p:ext uri="{BB962C8B-B14F-4D97-AF65-F5344CB8AC3E}">
        <p14:creationId xmlns:p14="http://schemas.microsoft.com/office/powerpoint/2010/main" val="2708450438"/>
      </p:ext>
    </p:extLst>
  </p:cSld>
  <p:clrMapOvr>
    <a:masterClrMapping/>
  </p:clrMapOvr>
  <p:transition spd="med">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3528" y="1600202"/>
            <a:ext cx="8606190" cy="4525963"/>
          </a:xfrm>
        </p:spPr>
        <p:txBody>
          <a:bodyPr/>
          <a:lstStyle/>
          <a:p>
            <a:pPr marL="0" indent="0">
              <a:buNone/>
            </a:pPr>
            <a:r>
              <a:rPr lang="en-US" sz="2800" dirty="0">
                <a:solidFill>
                  <a:srgbClr val="FFFF00"/>
                </a:solidFill>
              </a:rPr>
              <a:t>Dear Friends:</a:t>
            </a:r>
            <a:endParaRPr lang="es-ES" sz="2800" dirty="0">
              <a:solidFill>
                <a:srgbClr val="FFFF00"/>
              </a:solidFill>
            </a:endParaRPr>
          </a:p>
          <a:p>
            <a:pPr marL="0" indent="0" algn="just">
              <a:buNone/>
            </a:pPr>
            <a:r>
              <a:rPr lang="en-US" sz="2800" dirty="0">
                <a:solidFill>
                  <a:srgbClr val="FFFF00"/>
                </a:solidFill>
              </a:rPr>
              <a:t>The Cuban Metrology System is regulated by Law-Decree 183 of 1998 </a:t>
            </a:r>
            <a:r>
              <a:rPr lang="en-US" sz="2800" dirty="0" smtClean="0">
                <a:solidFill>
                  <a:srgbClr val="FFFF00"/>
                </a:solidFill>
              </a:rPr>
              <a:t>.</a:t>
            </a:r>
          </a:p>
          <a:p>
            <a:pPr marL="0" indent="0" algn="just">
              <a:buNone/>
            </a:pPr>
            <a:r>
              <a:rPr lang="en-US" sz="2800" dirty="0" smtClean="0">
                <a:solidFill>
                  <a:srgbClr val="FFFF00"/>
                </a:solidFill>
              </a:rPr>
              <a:t>The National </a:t>
            </a:r>
            <a:r>
              <a:rPr lang="en-US" sz="2800" dirty="0">
                <a:solidFill>
                  <a:srgbClr val="FFFF00"/>
                </a:solidFill>
              </a:rPr>
              <a:t>Office of Standardization (NC) is the rector organism that </a:t>
            </a:r>
            <a:r>
              <a:rPr lang="en-US" sz="2800" dirty="0" smtClean="0">
                <a:solidFill>
                  <a:srgbClr val="FFFF00"/>
                </a:solidFill>
              </a:rPr>
              <a:t>belongs to the  </a:t>
            </a:r>
            <a:r>
              <a:rPr lang="en-US" sz="2800" dirty="0">
                <a:solidFill>
                  <a:srgbClr val="FFFF00"/>
                </a:solidFill>
              </a:rPr>
              <a:t>Science Technology and Environment Ministry. This Law Decree is </a:t>
            </a:r>
            <a:r>
              <a:rPr lang="en-US" sz="2800" dirty="0" smtClean="0">
                <a:solidFill>
                  <a:srgbClr val="FFFF00"/>
                </a:solidFill>
              </a:rPr>
              <a:t>now </a:t>
            </a:r>
            <a:r>
              <a:rPr lang="en-US" sz="2800" dirty="0">
                <a:solidFill>
                  <a:srgbClr val="FFFF00"/>
                </a:solidFill>
              </a:rPr>
              <a:t>in the process of change because of the approval this year by the Council of Ministers of the policy for Standardization, Quality and Metrology.</a:t>
            </a:r>
            <a:endParaRPr lang="es-ES" sz="2800" dirty="0">
              <a:solidFill>
                <a:srgbClr val="FFFF00"/>
              </a:solidFill>
            </a:endParaRPr>
          </a:p>
        </p:txBody>
      </p:sp>
    </p:spTree>
    <p:extLst>
      <p:ext uri="{BB962C8B-B14F-4D97-AF65-F5344CB8AC3E}">
        <p14:creationId xmlns:p14="http://schemas.microsoft.com/office/powerpoint/2010/main" val="2295604076"/>
      </p:ext>
    </p:extLst>
  </p:cSld>
  <p:clrMapOvr>
    <a:masterClrMapping/>
  </p:clrMapOvr>
  <p:transition spd="med">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323528" y="1285860"/>
            <a:ext cx="8363272" cy="4525963"/>
          </a:xfrm>
        </p:spPr>
        <p:txBody>
          <a:bodyPr/>
          <a:lstStyle/>
          <a:p>
            <a:pPr marL="0" indent="0" algn="just">
              <a:buNone/>
            </a:pPr>
            <a:r>
              <a:rPr lang="en-US" sz="2800" dirty="0" smtClean="0">
                <a:solidFill>
                  <a:srgbClr val="FFFF00"/>
                </a:solidFill>
              </a:rPr>
              <a:t>The </a:t>
            </a:r>
            <a:r>
              <a:rPr lang="en-US" sz="2800" dirty="0">
                <a:solidFill>
                  <a:srgbClr val="FFFF00"/>
                </a:solidFill>
              </a:rPr>
              <a:t>structure of the National Metrology Service in Cuba includes our institute as NMI (National Institute of Research in Metrology), four territorial centers of metrology and ten local metrology laboratories distributed in the fourteen provinces, it has approximately 1300 members. </a:t>
            </a:r>
            <a:r>
              <a:rPr lang="en-US" sz="2800" dirty="0" smtClean="0">
                <a:solidFill>
                  <a:srgbClr val="FFFF00"/>
                </a:solidFill>
              </a:rPr>
              <a:t>Cuba </a:t>
            </a:r>
            <a:r>
              <a:rPr lang="en-US" sz="2800" dirty="0">
                <a:solidFill>
                  <a:srgbClr val="FFFF00"/>
                </a:solidFill>
              </a:rPr>
              <a:t>has other two designated institutes, the National Center of Isotopes and the Center for Hygiene and Radiation Security that also belong to the Ministry of Science, Technology and Environment. </a:t>
            </a:r>
            <a:endParaRPr lang="es-ES" sz="2800" dirty="0">
              <a:solidFill>
                <a:srgbClr val="FFFF00"/>
              </a:solidFill>
            </a:endParaRPr>
          </a:p>
        </p:txBody>
      </p:sp>
    </p:spTree>
    <p:extLst>
      <p:ext uri="{BB962C8B-B14F-4D97-AF65-F5344CB8AC3E}">
        <p14:creationId xmlns:p14="http://schemas.microsoft.com/office/powerpoint/2010/main" val="2295604076"/>
      </p:ext>
    </p:extLst>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pPr>
              <a:defRPr/>
            </a:pPr>
            <a:fld id="{C5654187-03B8-4D7A-9D39-D1DD4DF74246}" type="slidenum">
              <a:rPr lang="es-ES" smtClean="0">
                <a:solidFill>
                  <a:prstClr val="black"/>
                </a:solidFill>
              </a:rPr>
              <a:pPr>
                <a:defRPr/>
              </a:pPr>
              <a:t>4</a:t>
            </a:fld>
            <a:endParaRPr lang="es-ES">
              <a:solidFill>
                <a:prstClr val="black"/>
              </a:solidFill>
            </a:endParaRPr>
          </a:p>
        </p:txBody>
      </p:sp>
      <p:grpSp>
        <p:nvGrpSpPr>
          <p:cNvPr id="5" name="Group 94"/>
          <p:cNvGrpSpPr>
            <a:grpSpLocks/>
          </p:cNvGrpSpPr>
          <p:nvPr/>
        </p:nvGrpSpPr>
        <p:grpSpPr bwMode="auto">
          <a:xfrm>
            <a:off x="169920" y="1448973"/>
            <a:ext cx="8497887" cy="5111750"/>
            <a:chOff x="249" y="1026"/>
            <a:chExt cx="5076" cy="3009"/>
          </a:xfrm>
        </p:grpSpPr>
        <p:grpSp>
          <p:nvGrpSpPr>
            <p:cNvPr id="6" name="Group 93"/>
            <p:cNvGrpSpPr>
              <a:grpSpLocks/>
            </p:cNvGrpSpPr>
            <p:nvPr/>
          </p:nvGrpSpPr>
          <p:grpSpPr bwMode="auto">
            <a:xfrm>
              <a:off x="249" y="1026"/>
              <a:ext cx="4863" cy="2858"/>
              <a:chOff x="359" y="890"/>
              <a:chExt cx="4863" cy="2858"/>
            </a:xfrm>
          </p:grpSpPr>
          <p:pic>
            <p:nvPicPr>
              <p:cNvPr id="8" name="Picture 2" descr="Cuba"/>
              <p:cNvPicPr>
                <a:picLocks noChangeAspect="1" noChangeArrowheads="1"/>
              </p:cNvPicPr>
              <p:nvPr/>
            </p:nvPicPr>
            <p:blipFill>
              <a:blip r:embed="rId2">
                <a:clrChange>
                  <a:clrFrom>
                    <a:srgbClr val="FEF3B3"/>
                  </a:clrFrom>
                  <a:clrTo>
                    <a:srgbClr val="FEF3B3">
                      <a:alpha val="0"/>
                    </a:srgbClr>
                  </a:clrTo>
                </a:clrChange>
                <a:lum bright="6000" contrast="-16000"/>
                <a:extLst>
                  <a:ext uri="{28A0092B-C50C-407E-A947-70E740481C1C}">
                    <a14:useLocalDpi xmlns:a14="http://schemas.microsoft.com/office/drawing/2010/main" val="0"/>
                  </a:ext>
                </a:extLst>
              </a:blip>
              <a:srcRect/>
              <a:stretch>
                <a:fillRect/>
              </a:stretch>
            </p:blipFill>
            <p:spPr bwMode="auto">
              <a:xfrm>
                <a:off x="657" y="890"/>
                <a:ext cx="4565" cy="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4"/>
              <p:cNvSpPr>
                <a:spLocks noChangeArrowheads="1"/>
              </p:cNvSpPr>
              <p:nvPr/>
            </p:nvSpPr>
            <p:spPr bwMode="auto">
              <a:xfrm flipV="1">
                <a:off x="4211" y="2257"/>
                <a:ext cx="83" cy="77"/>
              </a:xfrm>
              <a:prstGeom prst="ellipse">
                <a:avLst/>
              </a:prstGeom>
              <a:solidFill>
                <a:srgbClr val="FFFFFF"/>
              </a:solidFill>
              <a:ln w="9525">
                <a:solidFill>
                  <a:srgbClr val="000000"/>
                </a:solidFill>
                <a:round/>
                <a:headEnd/>
                <a:tailEnd/>
              </a:ln>
            </p:spPr>
            <p:txBody>
              <a:bodyPr/>
              <a:lstStyle/>
              <a:p>
                <a:endParaRPr lang="es-ES" altLang="es-ES"/>
              </a:p>
            </p:txBody>
          </p:sp>
          <p:sp>
            <p:nvSpPr>
              <p:cNvPr id="10" name="Oval 5"/>
              <p:cNvSpPr>
                <a:spLocks noChangeArrowheads="1"/>
              </p:cNvSpPr>
              <p:nvPr/>
            </p:nvSpPr>
            <p:spPr bwMode="auto">
              <a:xfrm>
                <a:off x="4330" y="2409"/>
                <a:ext cx="82" cy="77"/>
              </a:xfrm>
              <a:prstGeom prst="ellipse">
                <a:avLst/>
              </a:prstGeom>
              <a:solidFill>
                <a:srgbClr val="FF0000"/>
              </a:solidFill>
              <a:ln w="12700">
                <a:solidFill>
                  <a:srgbClr val="000080"/>
                </a:solidFill>
                <a:round/>
                <a:headEnd/>
                <a:tailEnd/>
              </a:ln>
            </p:spPr>
            <p:txBody>
              <a:bodyPr/>
              <a:lstStyle/>
              <a:p>
                <a:endParaRPr lang="es-ES" altLang="es-ES"/>
              </a:p>
            </p:txBody>
          </p:sp>
          <p:sp>
            <p:nvSpPr>
              <p:cNvPr id="11" name="Oval 6"/>
              <p:cNvSpPr>
                <a:spLocks noChangeArrowheads="1"/>
              </p:cNvSpPr>
              <p:nvPr/>
            </p:nvSpPr>
            <p:spPr bwMode="auto">
              <a:xfrm>
                <a:off x="4158" y="2155"/>
                <a:ext cx="81" cy="77"/>
              </a:xfrm>
              <a:prstGeom prst="ellipse">
                <a:avLst/>
              </a:prstGeom>
              <a:solidFill>
                <a:srgbClr val="FF0000"/>
              </a:solidFill>
              <a:ln w="12700">
                <a:solidFill>
                  <a:srgbClr val="003366"/>
                </a:solidFill>
                <a:round/>
                <a:headEnd/>
                <a:tailEnd/>
              </a:ln>
            </p:spPr>
            <p:txBody>
              <a:bodyPr/>
              <a:lstStyle/>
              <a:p>
                <a:endParaRPr lang="es-ES" altLang="es-ES"/>
              </a:p>
            </p:txBody>
          </p:sp>
          <p:sp>
            <p:nvSpPr>
              <p:cNvPr id="12" name="Oval 7"/>
              <p:cNvSpPr>
                <a:spLocks noChangeArrowheads="1"/>
              </p:cNvSpPr>
              <p:nvPr/>
            </p:nvSpPr>
            <p:spPr bwMode="auto">
              <a:xfrm>
                <a:off x="3639" y="1914"/>
                <a:ext cx="82" cy="76"/>
              </a:xfrm>
              <a:prstGeom prst="ellipse">
                <a:avLst/>
              </a:prstGeom>
              <a:solidFill>
                <a:srgbClr val="FF0000"/>
              </a:solidFill>
              <a:ln w="12700">
                <a:solidFill>
                  <a:srgbClr val="0000FF"/>
                </a:solidFill>
                <a:round/>
                <a:headEnd/>
                <a:tailEnd/>
              </a:ln>
            </p:spPr>
            <p:txBody>
              <a:bodyPr/>
              <a:lstStyle/>
              <a:p>
                <a:endParaRPr lang="es-ES" altLang="es-ES"/>
              </a:p>
            </p:txBody>
          </p:sp>
          <p:sp>
            <p:nvSpPr>
              <p:cNvPr id="13" name="Oval 8"/>
              <p:cNvSpPr>
                <a:spLocks noChangeArrowheads="1"/>
              </p:cNvSpPr>
              <p:nvPr/>
            </p:nvSpPr>
            <p:spPr bwMode="auto">
              <a:xfrm>
                <a:off x="2412" y="1363"/>
                <a:ext cx="82" cy="77"/>
              </a:xfrm>
              <a:prstGeom prst="ellipse">
                <a:avLst/>
              </a:prstGeom>
              <a:solidFill>
                <a:srgbClr val="FF0000"/>
              </a:solidFill>
              <a:ln w="12700">
                <a:solidFill>
                  <a:srgbClr val="0000FF"/>
                </a:solidFill>
                <a:round/>
                <a:headEnd/>
                <a:tailEnd/>
              </a:ln>
            </p:spPr>
            <p:txBody>
              <a:bodyPr/>
              <a:lstStyle/>
              <a:p>
                <a:endParaRPr lang="es-ES" altLang="es-ES"/>
              </a:p>
            </p:txBody>
          </p:sp>
          <p:sp>
            <p:nvSpPr>
              <p:cNvPr id="14" name="Rectangle 9"/>
              <p:cNvSpPr>
                <a:spLocks noChangeArrowheads="1"/>
              </p:cNvSpPr>
              <p:nvPr/>
            </p:nvSpPr>
            <p:spPr bwMode="auto">
              <a:xfrm>
                <a:off x="4030" y="2325"/>
                <a:ext cx="57" cy="52"/>
              </a:xfrm>
              <a:prstGeom prst="rect">
                <a:avLst/>
              </a:prstGeom>
              <a:solidFill>
                <a:srgbClr val="FFFF00"/>
              </a:solidFill>
              <a:ln w="12700">
                <a:solidFill>
                  <a:srgbClr val="FF0000"/>
                </a:solidFill>
                <a:miter lim="800000"/>
                <a:headEnd/>
                <a:tailEnd/>
              </a:ln>
            </p:spPr>
            <p:txBody>
              <a:bodyPr/>
              <a:lstStyle/>
              <a:p>
                <a:endParaRPr lang="es-ES" altLang="es-ES"/>
              </a:p>
            </p:txBody>
          </p:sp>
          <p:sp>
            <p:nvSpPr>
              <p:cNvPr id="15" name="Rectangle 10"/>
              <p:cNvSpPr>
                <a:spLocks noChangeArrowheads="1"/>
              </p:cNvSpPr>
              <p:nvPr/>
            </p:nvSpPr>
            <p:spPr bwMode="auto">
              <a:xfrm flipH="1">
                <a:off x="4653" y="2409"/>
                <a:ext cx="57" cy="54"/>
              </a:xfrm>
              <a:prstGeom prst="rect">
                <a:avLst/>
              </a:prstGeom>
              <a:solidFill>
                <a:srgbClr val="FFFF00"/>
              </a:solidFill>
              <a:ln w="12700">
                <a:solidFill>
                  <a:srgbClr val="FF0000"/>
                </a:solidFill>
                <a:miter lim="800000"/>
                <a:headEnd/>
                <a:tailEnd/>
              </a:ln>
            </p:spPr>
            <p:txBody>
              <a:bodyPr/>
              <a:lstStyle/>
              <a:p>
                <a:endParaRPr lang="es-ES" altLang="es-ES"/>
              </a:p>
            </p:txBody>
          </p:sp>
          <p:sp>
            <p:nvSpPr>
              <p:cNvPr id="16" name="Rectangle 11"/>
              <p:cNvSpPr>
                <a:spLocks noChangeArrowheads="1"/>
              </p:cNvSpPr>
              <p:nvPr/>
            </p:nvSpPr>
            <p:spPr bwMode="auto">
              <a:xfrm>
                <a:off x="3366" y="1736"/>
                <a:ext cx="57" cy="53"/>
              </a:xfrm>
              <a:prstGeom prst="rect">
                <a:avLst/>
              </a:prstGeom>
              <a:solidFill>
                <a:srgbClr val="FFFF00"/>
              </a:solidFill>
              <a:ln w="12700">
                <a:solidFill>
                  <a:srgbClr val="FF0000"/>
                </a:solidFill>
                <a:miter lim="800000"/>
                <a:headEnd/>
                <a:tailEnd/>
              </a:ln>
            </p:spPr>
            <p:txBody>
              <a:bodyPr/>
              <a:lstStyle/>
              <a:p>
                <a:endParaRPr lang="es-ES" altLang="es-ES"/>
              </a:p>
            </p:txBody>
          </p:sp>
          <p:sp>
            <p:nvSpPr>
              <p:cNvPr id="17" name="Rectangle 12"/>
              <p:cNvSpPr>
                <a:spLocks noChangeArrowheads="1"/>
              </p:cNvSpPr>
              <p:nvPr/>
            </p:nvSpPr>
            <p:spPr bwMode="auto">
              <a:xfrm>
                <a:off x="2930" y="1600"/>
                <a:ext cx="57" cy="53"/>
              </a:xfrm>
              <a:prstGeom prst="rect">
                <a:avLst/>
              </a:prstGeom>
              <a:solidFill>
                <a:srgbClr val="FFFF00"/>
              </a:solidFill>
              <a:ln w="12700">
                <a:solidFill>
                  <a:srgbClr val="FF0000"/>
                </a:solidFill>
                <a:miter lim="800000"/>
                <a:headEnd/>
                <a:tailEnd/>
              </a:ln>
            </p:spPr>
            <p:txBody>
              <a:bodyPr/>
              <a:lstStyle/>
              <a:p>
                <a:endParaRPr lang="es-ES" altLang="es-ES"/>
              </a:p>
            </p:txBody>
          </p:sp>
          <p:sp>
            <p:nvSpPr>
              <p:cNvPr id="18" name="Rectangle 13"/>
              <p:cNvSpPr>
                <a:spLocks noChangeArrowheads="1"/>
              </p:cNvSpPr>
              <p:nvPr/>
            </p:nvSpPr>
            <p:spPr bwMode="auto">
              <a:xfrm>
                <a:off x="2575" y="1503"/>
                <a:ext cx="57" cy="53"/>
              </a:xfrm>
              <a:prstGeom prst="rect">
                <a:avLst/>
              </a:prstGeom>
              <a:solidFill>
                <a:srgbClr val="FFFF00"/>
              </a:solidFill>
              <a:ln w="12700">
                <a:solidFill>
                  <a:srgbClr val="FF0000"/>
                </a:solidFill>
                <a:miter lim="800000"/>
                <a:headEnd/>
                <a:tailEnd/>
              </a:ln>
            </p:spPr>
            <p:txBody>
              <a:bodyPr/>
              <a:lstStyle/>
              <a:p>
                <a:endParaRPr lang="es-ES" altLang="es-ES"/>
              </a:p>
            </p:txBody>
          </p:sp>
          <p:sp>
            <p:nvSpPr>
              <p:cNvPr id="19" name="Rectangle 14"/>
              <p:cNvSpPr>
                <a:spLocks noChangeArrowheads="1"/>
              </p:cNvSpPr>
              <p:nvPr/>
            </p:nvSpPr>
            <p:spPr bwMode="auto">
              <a:xfrm>
                <a:off x="1536" y="1647"/>
                <a:ext cx="57" cy="53"/>
              </a:xfrm>
              <a:prstGeom prst="rect">
                <a:avLst/>
              </a:prstGeom>
              <a:solidFill>
                <a:srgbClr val="FFFF00"/>
              </a:solidFill>
              <a:ln w="12700">
                <a:solidFill>
                  <a:srgbClr val="FF0000"/>
                </a:solidFill>
                <a:miter lim="800000"/>
                <a:headEnd/>
                <a:tailEnd/>
              </a:ln>
            </p:spPr>
            <p:txBody>
              <a:bodyPr/>
              <a:lstStyle/>
              <a:p>
                <a:endParaRPr lang="es-ES" altLang="es-ES"/>
              </a:p>
            </p:txBody>
          </p:sp>
          <p:sp>
            <p:nvSpPr>
              <p:cNvPr id="20" name="Rectangle 15"/>
              <p:cNvSpPr>
                <a:spLocks noChangeArrowheads="1"/>
              </p:cNvSpPr>
              <p:nvPr/>
            </p:nvSpPr>
            <p:spPr bwMode="auto">
              <a:xfrm>
                <a:off x="1357" y="1334"/>
                <a:ext cx="57" cy="52"/>
              </a:xfrm>
              <a:prstGeom prst="rect">
                <a:avLst/>
              </a:prstGeom>
              <a:solidFill>
                <a:srgbClr val="FFFF00"/>
              </a:solidFill>
              <a:ln w="12700">
                <a:solidFill>
                  <a:srgbClr val="FF0000"/>
                </a:solidFill>
                <a:miter lim="800000"/>
                <a:headEnd/>
                <a:tailEnd/>
              </a:ln>
            </p:spPr>
            <p:txBody>
              <a:bodyPr/>
              <a:lstStyle/>
              <a:p>
                <a:endParaRPr lang="es-ES" altLang="es-ES"/>
              </a:p>
            </p:txBody>
          </p:sp>
          <p:sp>
            <p:nvSpPr>
              <p:cNvPr id="21" name="Rectangle 16"/>
              <p:cNvSpPr>
                <a:spLocks noChangeArrowheads="1"/>
              </p:cNvSpPr>
              <p:nvPr/>
            </p:nvSpPr>
            <p:spPr bwMode="auto">
              <a:xfrm>
                <a:off x="2167" y="1164"/>
                <a:ext cx="56" cy="54"/>
              </a:xfrm>
              <a:prstGeom prst="rect">
                <a:avLst/>
              </a:prstGeom>
              <a:solidFill>
                <a:srgbClr val="FFFF00"/>
              </a:solidFill>
              <a:ln w="12700">
                <a:solidFill>
                  <a:srgbClr val="FF0000"/>
                </a:solidFill>
                <a:miter lim="800000"/>
                <a:headEnd/>
                <a:tailEnd/>
              </a:ln>
            </p:spPr>
            <p:txBody>
              <a:bodyPr/>
              <a:lstStyle/>
              <a:p>
                <a:endParaRPr lang="es-ES" altLang="es-ES"/>
              </a:p>
            </p:txBody>
          </p:sp>
          <p:sp>
            <p:nvSpPr>
              <p:cNvPr id="22" name="AutoShape 17"/>
              <p:cNvSpPr>
                <a:spLocks noChangeArrowheads="1"/>
              </p:cNvSpPr>
              <p:nvPr/>
            </p:nvSpPr>
            <p:spPr bwMode="auto">
              <a:xfrm>
                <a:off x="1866" y="1113"/>
                <a:ext cx="135" cy="125"/>
              </a:xfrm>
              <a:prstGeom prst="triangle">
                <a:avLst>
                  <a:gd name="adj" fmla="val 50000"/>
                </a:avLst>
              </a:prstGeom>
              <a:solidFill>
                <a:srgbClr val="FF0066"/>
              </a:solidFill>
              <a:ln w="9525">
                <a:solidFill>
                  <a:srgbClr val="00FFFF"/>
                </a:solidFill>
                <a:miter lim="800000"/>
                <a:headEnd/>
                <a:tailEnd/>
              </a:ln>
            </p:spPr>
            <p:txBody>
              <a:bodyPr/>
              <a:lstStyle/>
              <a:p>
                <a:endParaRPr lang="es-ES" altLang="es-ES"/>
              </a:p>
            </p:txBody>
          </p:sp>
          <p:sp>
            <p:nvSpPr>
              <p:cNvPr id="23" name="AutoShape 18"/>
              <p:cNvSpPr>
                <a:spLocks noChangeArrowheads="1"/>
              </p:cNvSpPr>
              <p:nvPr/>
            </p:nvSpPr>
            <p:spPr bwMode="auto">
              <a:xfrm>
                <a:off x="1757" y="1117"/>
                <a:ext cx="148" cy="137"/>
              </a:xfrm>
              <a:prstGeom prst="diamond">
                <a:avLst/>
              </a:prstGeom>
              <a:solidFill>
                <a:srgbClr val="00FFFF"/>
              </a:solidFill>
              <a:ln w="9525">
                <a:solidFill>
                  <a:srgbClr val="000000"/>
                </a:solidFill>
                <a:miter lim="800000"/>
                <a:headEnd/>
                <a:tailEnd/>
              </a:ln>
            </p:spPr>
            <p:txBody>
              <a:bodyPr/>
              <a:lstStyle/>
              <a:p>
                <a:endParaRPr lang="es-ES" altLang="es-ES"/>
              </a:p>
            </p:txBody>
          </p:sp>
          <p:sp>
            <p:nvSpPr>
              <p:cNvPr id="24" name="Text Box 19"/>
              <p:cNvSpPr txBox="1">
                <a:spLocks noChangeArrowheads="1"/>
              </p:cNvSpPr>
              <p:nvPr/>
            </p:nvSpPr>
            <p:spPr bwMode="auto">
              <a:xfrm>
                <a:off x="1103" y="1347"/>
                <a:ext cx="654"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r>
                  <a:rPr lang="es-ES" altLang="es-ES" sz="900">
                    <a:solidFill>
                      <a:srgbClr val="0000FF"/>
                    </a:solidFill>
                    <a:latin typeface="Times New Roman" pitchFamily="18" charset="0"/>
                  </a:rPr>
                  <a:t> </a:t>
                </a:r>
                <a:endParaRPr lang="es-ES" altLang="es-ES" sz="1200" b="1"/>
              </a:p>
            </p:txBody>
          </p:sp>
          <p:sp>
            <p:nvSpPr>
              <p:cNvPr id="25" name="Text Box 20"/>
              <p:cNvSpPr txBox="1">
                <a:spLocks noChangeArrowheads="1"/>
              </p:cNvSpPr>
              <p:nvPr/>
            </p:nvSpPr>
            <p:spPr bwMode="auto">
              <a:xfrm>
                <a:off x="1494" y="1224"/>
                <a:ext cx="96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p>
            </p:txBody>
          </p:sp>
          <p:sp>
            <p:nvSpPr>
              <p:cNvPr id="26" name="Text Box 21"/>
              <p:cNvSpPr txBox="1">
                <a:spLocks noChangeArrowheads="1"/>
              </p:cNvSpPr>
              <p:nvPr/>
            </p:nvSpPr>
            <p:spPr bwMode="auto">
              <a:xfrm>
                <a:off x="1994" y="1071"/>
                <a:ext cx="704"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p>
            </p:txBody>
          </p:sp>
          <p:sp>
            <p:nvSpPr>
              <p:cNvPr id="27" name="Text Box 22"/>
              <p:cNvSpPr txBox="1">
                <a:spLocks noChangeArrowheads="1"/>
              </p:cNvSpPr>
              <p:nvPr/>
            </p:nvSpPr>
            <p:spPr bwMode="auto">
              <a:xfrm>
                <a:off x="2248" y="1265"/>
                <a:ext cx="65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solidFill>
                    <a:srgbClr val="CCFFFF"/>
                  </a:solidFill>
                </a:endParaRPr>
              </a:p>
            </p:txBody>
          </p:sp>
          <p:sp>
            <p:nvSpPr>
              <p:cNvPr id="28" name="Text Box 23"/>
              <p:cNvSpPr txBox="1">
                <a:spLocks noChangeArrowheads="1"/>
              </p:cNvSpPr>
              <p:nvPr/>
            </p:nvSpPr>
            <p:spPr bwMode="auto">
              <a:xfrm>
                <a:off x="2412" y="1393"/>
                <a:ext cx="57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p>
            </p:txBody>
          </p:sp>
          <p:sp>
            <p:nvSpPr>
              <p:cNvPr id="29" name="Text Box 24"/>
              <p:cNvSpPr txBox="1">
                <a:spLocks noChangeArrowheads="1"/>
              </p:cNvSpPr>
              <p:nvPr/>
            </p:nvSpPr>
            <p:spPr bwMode="auto">
              <a:xfrm>
                <a:off x="2735" y="1495"/>
                <a:ext cx="57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p>
            </p:txBody>
          </p:sp>
          <p:sp>
            <p:nvSpPr>
              <p:cNvPr id="30" name="Text Box 25"/>
              <p:cNvSpPr txBox="1">
                <a:spLocks noChangeArrowheads="1"/>
              </p:cNvSpPr>
              <p:nvPr/>
            </p:nvSpPr>
            <p:spPr bwMode="auto">
              <a:xfrm>
                <a:off x="3094" y="1634"/>
                <a:ext cx="627"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p>
            </p:txBody>
          </p:sp>
          <p:sp>
            <p:nvSpPr>
              <p:cNvPr id="31" name="Text Box 26"/>
              <p:cNvSpPr txBox="1">
                <a:spLocks noChangeArrowheads="1"/>
              </p:cNvSpPr>
              <p:nvPr/>
            </p:nvSpPr>
            <p:spPr bwMode="auto">
              <a:xfrm>
                <a:off x="3312" y="1800"/>
                <a:ext cx="572"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solidFill>
                    <a:srgbClr val="FFFFFF"/>
                  </a:solidFill>
                </a:endParaRPr>
              </a:p>
            </p:txBody>
          </p:sp>
          <p:sp>
            <p:nvSpPr>
              <p:cNvPr id="32" name="Rectangle 27"/>
              <p:cNvSpPr>
                <a:spLocks noChangeArrowheads="1"/>
              </p:cNvSpPr>
              <p:nvPr/>
            </p:nvSpPr>
            <p:spPr bwMode="auto">
              <a:xfrm>
                <a:off x="3936" y="2050"/>
                <a:ext cx="57" cy="53"/>
              </a:xfrm>
              <a:prstGeom prst="rect">
                <a:avLst/>
              </a:prstGeom>
              <a:solidFill>
                <a:srgbClr val="FFFF00"/>
              </a:solidFill>
              <a:ln w="12700">
                <a:solidFill>
                  <a:srgbClr val="FF0000"/>
                </a:solidFill>
                <a:miter lim="800000"/>
                <a:headEnd/>
                <a:tailEnd/>
              </a:ln>
            </p:spPr>
            <p:txBody>
              <a:bodyPr/>
              <a:lstStyle/>
              <a:p>
                <a:endParaRPr lang="es-ES" altLang="es-ES"/>
              </a:p>
            </p:txBody>
          </p:sp>
          <p:sp>
            <p:nvSpPr>
              <p:cNvPr id="33" name="Text Box 28"/>
              <p:cNvSpPr txBox="1">
                <a:spLocks noChangeArrowheads="1"/>
              </p:cNvSpPr>
              <p:nvPr/>
            </p:nvSpPr>
            <p:spPr bwMode="auto">
              <a:xfrm>
                <a:off x="3721" y="1914"/>
                <a:ext cx="654"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solidFill>
                    <a:srgbClr val="FFFFFF"/>
                  </a:solidFill>
                </a:endParaRPr>
              </a:p>
            </p:txBody>
          </p:sp>
          <p:sp>
            <p:nvSpPr>
              <p:cNvPr id="34" name="Text Box 29"/>
              <p:cNvSpPr txBox="1">
                <a:spLocks noChangeArrowheads="1"/>
              </p:cNvSpPr>
              <p:nvPr/>
            </p:nvSpPr>
            <p:spPr bwMode="auto">
              <a:xfrm>
                <a:off x="4034" y="2045"/>
                <a:ext cx="505"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solidFill>
                    <a:srgbClr val="FFFFFF"/>
                  </a:solidFill>
                </a:endParaRPr>
              </a:p>
            </p:txBody>
          </p:sp>
          <p:sp>
            <p:nvSpPr>
              <p:cNvPr id="35" name="Text Box 30"/>
              <p:cNvSpPr txBox="1">
                <a:spLocks noChangeArrowheads="1"/>
              </p:cNvSpPr>
              <p:nvPr/>
            </p:nvSpPr>
            <p:spPr bwMode="auto">
              <a:xfrm>
                <a:off x="3753" y="2210"/>
                <a:ext cx="573"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p>
            </p:txBody>
          </p:sp>
          <p:sp>
            <p:nvSpPr>
              <p:cNvPr id="36" name="Text Box 31"/>
              <p:cNvSpPr txBox="1">
                <a:spLocks noChangeArrowheads="1"/>
              </p:cNvSpPr>
              <p:nvPr/>
            </p:nvSpPr>
            <p:spPr bwMode="auto">
              <a:xfrm>
                <a:off x="4048" y="2307"/>
                <a:ext cx="60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solidFill>
                    <a:srgbClr val="FFFFFF"/>
                  </a:solidFill>
                </a:endParaRPr>
              </a:p>
            </p:txBody>
          </p:sp>
          <p:sp>
            <p:nvSpPr>
              <p:cNvPr id="37" name="Text Box 32"/>
              <p:cNvSpPr txBox="1">
                <a:spLocks noChangeArrowheads="1"/>
              </p:cNvSpPr>
              <p:nvPr/>
            </p:nvSpPr>
            <p:spPr bwMode="auto">
              <a:xfrm>
                <a:off x="4457" y="2257"/>
                <a:ext cx="655"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p>
            </p:txBody>
          </p:sp>
          <p:sp>
            <p:nvSpPr>
              <p:cNvPr id="38" name="Rectangle 35"/>
              <p:cNvSpPr>
                <a:spLocks noChangeArrowheads="1"/>
              </p:cNvSpPr>
              <p:nvPr/>
            </p:nvSpPr>
            <p:spPr bwMode="auto">
              <a:xfrm>
                <a:off x="1840" y="1189"/>
                <a:ext cx="56" cy="53"/>
              </a:xfrm>
              <a:prstGeom prst="rect">
                <a:avLst/>
              </a:prstGeom>
              <a:solidFill>
                <a:srgbClr val="FFFF00"/>
              </a:solidFill>
              <a:ln w="12700">
                <a:solidFill>
                  <a:srgbClr val="FF0000"/>
                </a:solidFill>
                <a:miter lim="800000"/>
                <a:headEnd/>
                <a:tailEnd/>
              </a:ln>
            </p:spPr>
            <p:txBody>
              <a:bodyPr/>
              <a:lstStyle/>
              <a:p>
                <a:endParaRPr lang="es-ES" altLang="es-ES"/>
              </a:p>
            </p:txBody>
          </p:sp>
          <p:sp>
            <p:nvSpPr>
              <p:cNvPr id="39" name="Text Box 36"/>
              <p:cNvSpPr txBox="1">
                <a:spLocks noChangeArrowheads="1"/>
              </p:cNvSpPr>
              <p:nvPr/>
            </p:nvSpPr>
            <p:spPr bwMode="auto">
              <a:xfrm>
                <a:off x="1244" y="1683"/>
                <a:ext cx="949"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endParaRPr lang="es-ES_tradnl" altLang="es-ES" sz="1200" b="1"/>
              </a:p>
            </p:txBody>
          </p:sp>
          <p:grpSp>
            <p:nvGrpSpPr>
              <p:cNvPr id="40" name="Group 82"/>
              <p:cNvGrpSpPr>
                <a:grpSpLocks/>
              </p:cNvGrpSpPr>
              <p:nvPr/>
            </p:nvGrpSpPr>
            <p:grpSpPr bwMode="auto">
              <a:xfrm>
                <a:off x="359" y="2597"/>
                <a:ext cx="4608" cy="1151"/>
                <a:chOff x="240" y="2545"/>
                <a:chExt cx="4608" cy="1151"/>
              </a:xfrm>
            </p:grpSpPr>
            <p:grpSp>
              <p:nvGrpSpPr>
                <p:cNvPr id="41" name="Group 83"/>
                <p:cNvGrpSpPr>
                  <a:grpSpLocks/>
                </p:cNvGrpSpPr>
                <p:nvPr/>
              </p:nvGrpSpPr>
              <p:grpSpPr bwMode="auto">
                <a:xfrm>
                  <a:off x="324" y="2832"/>
                  <a:ext cx="4524" cy="864"/>
                  <a:chOff x="324" y="2832"/>
                  <a:chExt cx="4524" cy="864"/>
                </a:xfrm>
              </p:grpSpPr>
              <p:sp>
                <p:nvSpPr>
                  <p:cNvPr id="44" name="Text Box 84"/>
                  <p:cNvSpPr txBox="1">
                    <a:spLocks noChangeArrowheads="1"/>
                  </p:cNvSpPr>
                  <p:nvPr/>
                </p:nvSpPr>
                <p:spPr bwMode="auto">
                  <a:xfrm>
                    <a:off x="471" y="2832"/>
                    <a:ext cx="1929"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r>
                      <a:rPr lang="es-ES" altLang="es-ES" b="1" dirty="0" smtClean="0">
                        <a:solidFill>
                          <a:schemeClr val="folHlink"/>
                        </a:solidFill>
                      </a:rPr>
                      <a:t> </a:t>
                    </a:r>
                    <a:r>
                      <a:rPr lang="es-ES" altLang="es-ES" b="1" dirty="0" err="1" smtClean="0">
                        <a:solidFill>
                          <a:schemeClr val="folHlink"/>
                        </a:solidFill>
                      </a:rPr>
                      <a:t>Metrology</a:t>
                    </a:r>
                    <a:r>
                      <a:rPr lang="es-ES" altLang="es-ES" b="1" dirty="0">
                        <a:solidFill>
                          <a:schemeClr val="folHlink"/>
                        </a:solidFill>
                      </a:rPr>
                      <a:t> </a:t>
                    </a:r>
                    <a:r>
                      <a:rPr lang="es-ES" altLang="es-ES" b="1" dirty="0" smtClean="0">
                        <a:solidFill>
                          <a:schemeClr val="folHlink"/>
                        </a:solidFill>
                      </a:rPr>
                      <a:t>Management </a:t>
                    </a:r>
                    <a:endParaRPr lang="es-ES" altLang="es-ES" b="1" dirty="0">
                      <a:solidFill>
                        <a:schemeClr val="folHlink"/>
                      </a:solidFill>
                    </a:endParaRPr>
                  </a:p>
                </p:txBody>
              </p:sp>
              <p:sp>
                <p:nvSpPr>
                  <p:cNvPr id="45" name="AutoShape 85"/>
                  <p:cNvSpPr>
                    <a:spLocks noChangeArrowheads="1"/>
                  </p:cNvSpPr>
                  <p:nvPr/>
                </p:nvSpPr>
                <p:spPr bwMode="auto">
                  <a:xfrm>
                    <a:off x="324" y="3107"/>
                    <a:ext cx="154" cy="157"/>
                  </a:xfrm>
                  <a:prstGeom prst="triangle">
                    <a:avLst>
                      <a:gd name="adj" fmla="val 50000"/>
                    </a:avLst>
                  </a:prstGeom>
                  <a:solidFill>
                    <a:srgbClr val="FF0066"/>
                  </a:solidFill>
                  <a:ln w="9525">
                    <a:solidFill>
                      <a:srgbClr val="00FFFF"/>
                    </a:solidFill>
                    <a:miter lim="800000"/>
                    <a:headEnd/>
                    <a:tailEnd/>
                  </a:ln>
                </p:spPr>
                <p:txBody>
                  <a:bodyPr/>
                  <a:lstStyle/>
                  <a:p>
                    <a:endParaRPr lang="es-ES" altLang="es-ES"/>
                  </a:p>
                </p:txBody>
              </p:sp>
              <p:sp>
                <p:nvSpPr>
                  <p:cNvPr id="46" name="Text Box 86"/>
                  <p:cNvSpPr txBox="1">
                    <a:spLocks noChangeArrowheads="1"/>
                  </p:cNvSpPr>
                  <p:nvPr/>
                </p:nvSpPr>
                <p:spPr bwMode="auto">
                  <a:xfrm>
                    <a:off x="471" y="3073"/>
                    <a:ext cx="4377"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r>
                      <a:rPr lang="es-ES" altLang="es-ES" b="1" dirty="0" err="1" smtClean="0">
                        <a:solidFill>
                          <a:schemeClr val="folHlink"/>
                        </a:solidFill>
                      </a:rPr>
                      <a:t>National</a:t>
                    </a:r>
                    <a:r>
                      <a:rPr lang="es-ES" altLang="es-ES" b="1" dirty="0" smtClean="0">
                        <a:solidFill>
                          <a:schemeClr val="folHlink"/>
                        </a:solidFill>
                      </a:rPr>
                      <a:t> </a:t>
                    </a:r>
                    <a:r>
                      <a:rPr lang="es-ES" altLang="es-ES" b="1" dirty="0" err="1" smtClean="0">
                        <a:solidFill>
                          <a:schemeClr val="folHlink"/>
                        </a:solidFill>
                      </a:rPr>
                      <a:t>Institute</a:t>
                    </a:r>
                    <a:r>
                      <a:rPr lang="es-ES" altLang="es-ES" b="1" dirty="0" smtClean="0">
                        <a:solidFill>
                          <a:schemeClr val="folHlink"/>
                        </a:solidFill>
                      </a:rPr>
                      <a:t> of </a:t>
                    </a:r>
                    <a:r>
                      <a:rPr lang="es-ES" altLang="es-ES" b="1" dirty="0" err="1" smtClean="0">
                        <a:solidFill>
                          <a:schemeClr val="folHlink"/>
                        </a:solidFill>
                      </a:rPr>
                      <a:t>Research</a:t>
                    </a:r>
                    <a:r>
                      <a:rPr lang="es-ES" altLang="es-ES" b="1" dirty="0" smtClean="0">
                        <a:solidFill>
                          <a:schemeClr val="folHlink"/>
                        </a:solidFill>
                      </a:rPr>
                      <a:t> in </a:t>
                    </a:r>
                    <a:r>
                      <a:rPr lang="es-ES" altLang="es-ES" b="1" dirty="0" err="1" smtClean="0">
                        <a:solidFill>
                          <a:schemeClr val="folHlink"/>
                        </a:solidFill>
                      </a:rPr>
                      <a:t>Metrology</a:t>
                    </a:r>
                    <a:r>
                      <a:rPr lang="es-ES" altLang="es-ES" b="1" dirty="0" smtClean="0">
                        <a:solidFill>
                          <a:schemeClr val="folHlink"/>
                        </a:solidFill>
                      </a:rPr>
                      <a:t>. </a:t>
                    </a:r>
                    <a:r>
                      <a:rPr lang="es-ES" altLang="es-ES" b="1" dirty="0">
                        <a:solidFill>
                          <a:schemeClr val="folHlink"/>
                        </a:solidFill>
                      </a:rPr>
                      <a:t>INIMET</a:t>
                    </a:r>
                  </a:p>
                </p:txBody>
              </p:sp>
              <p:sp>
                <p:nvSpPr>
                  <p:cNvPr id="47" name="Oval 87"/>
                  <p:cNvSpPr>
                    <a:spLocks noChangeArrowheads="1"/>
                  </p:cNvSpPr>
                  <p:nvPr/>
                </p:nvSpPr>
                <p:spPr bwMode="auto">
                  <a:xfrm>
                    <a:off x="336" y="3361"/>
                    <a:ext cx="95" cy="95"/>
                  </a:xfrm>
                  <a:prstGeom prst="ellipse">
                    <a:avLst/>
                  </a:prstGeom>
                  <a:solidFill>
                    <a:srgbClr val="FF0000"/>
                  </a:solidFill>
                  <a:ln w="12700">
                    <a:solidFill>
                      <a:srgbClr val="0000FF"/>
                    </a:solidFill>
                    <a:round/>
                    <a:headEnd/>
                    <a:tailEnd/>
                  </a:ln>
                </p:spPr>
                <p:txBody>
                  <a:bodyPr/>
                  <a:lstStyle/>
                  <a:p>
                    <a:endParaRPr lang="es-ES" altLang="es-ES"/>
                  </a:p>
                </p:txBody>
              </p:sp>
              <p:sp>
                <p:nvSpPr>
                  <p:cNvPr id="48" name="Text Box 88"/>
                  <p:cNvSpPr txBox="1">
                    <a:spLocks noChangeArrowheads="1"/>
                  </p:cNvSpPr>
                  <p:nvPr/>
                </p:nvSpPr>
                <p:spPr bwMode="auto">
                  <a:xfrm>
                    <a:off x="471" y="3317"/>
                    <a:ext cx="3273" cy="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r>
                      <a:rPr lang="es-ES" altLang="es-ES" b="1" dirty="0" smtClean="0">
                        <a:solidFill>
                          <a:schemeClr val="folHlink"/>
                        </a:solidFill>
                      </a:rPr>
                      <a:t>Territorial Centers of </a:t>
                    </a:r>
                    <a:r>
                      <a:rPr lang="es-ES" altLang="es-ES" b="1" dirty="0" err="1" smtClean="0">
                        <a:solidFill>
                          <a:schemeClr val="folHlink"/>
                        </a:solidFill>
                      </a:rPr>
                      <a:t>Metrology</a:t>
                    </a:r>
                    <a:r>
                      <a:rPr lang="es-ES" altLang="es-ES" b="1" dirty="0" smtClean="0">
                        <a:solidFill>
                          <a:schemeClr val="folHlink"/>
                        </a:solidFill>
                      </a:rPr>
                      <a:t>  </a:t>
                    </a:r>
                    <a:endParaRPr lang="es-ES" altLang="es-ES" b="1" dirty="0">
                      <a:solidFill>
                        <a:schemeClr val="folHlink"/>
                      </a:solidFill>
                    </a:endParaRPr>
                  </a:p>
                </p:txBody>
              </p:sp>
              <p:sp>
                <p:nvSpPr>
                  <p:cNvPr id="49" name="Rectangle 89"/>
                  <p:cNvSpPr>
                    <a:spLocks noChangeArrowheads="1"/>
                  </p:cNvSpPr>
                  <p:nvPr/>
                </p:nvSpPr>
                <p:spPr bwMode="auto">
                  <a:xfrm>
                    <a:off x="384" y="3630"/>
                    <a:ext cx="65" cy="66"/>
                  </a:xfrm>
                  <a:prstGeom prst="rect">
                    <a:avLst/>
                  </a:prstGeom>
                  <a:solidFill>
                    <a:srgbClr val="FFFF00"/>
                  </a:solidFill>
                  <a:ln w="12700">
                    <a:solidFill>
                      <a:srgbClr val="FF0000"/>
                    </a:solidFill>
                    <a:miter lim="800000"/>
                    <a:headEnd/>
                    <a:tailEnd/>
                  </a:ln>
                </p:spPr>
                <p:txBody>
                  <a:bodyPr/>
                  <a:lstStyle/>
                  <a:p>
                    <a:endParaRPr lang="es-ES" altLang="es-ES"/>
                  </a:p>
                </p:txBody>
              </p:sp>
            </p:grpSp>
            <p:sp>
              <p:nvSpPr>
                <p:cNvPr id="42" name="AutoShape 90"/>
                <p:cNvSpPr>
                  <a:spLocks noChangeArrowheads="1"/>
                </p:cNvSpPr>
                <p:nvPr/>
              </p:nvSpPr>
              <p:spPr bwMode="auto">
                <a:xfrm>
                  <a:off x="324" y="2853"/>
                  <a:ext cx="169" cy="171"/>
                </a:xfrm>
                <a:prstGeom prst="diamond">
                  <a:avLst/>
                </a:prstGeom>
                <a:solidFill>
                  <a:srgbClr val="00FFFF"/>
                </a:solidFill>
                <a:ln w="9525">
                  <a:solidFill>
                    <a:srgbClr val="000000"/>
                  </a:solidFill>
                  <a:miter lim="800000"/>
                  <a:headEnd/>
                  <a:tailEnd/>
                </a:ln>
              </p:spPr>
              <p:txBody>
                <a:bodyPr/>
                <a:lstStyle/>
                <a:p>
                  <a:endParaRPr lang="es-ES" altLang="es-ES"/>
                </a:p>
              </p:txBody>
            </p:sp>
            <p:sp>
              <p:nvSpPr>
                <p:cNvPr id="43" name="Text Box 91"/>
                <p:cNvSpPr txBox="1">
                  <a:spLocks noChangeArrowheads="1"/>
                </p:cNvSpPr>
                <p:nvPr/>
              </p:nvSpPr>
              <p:spPr bwMode="auto">
                <a:xfrm>
                  <a:off x="240" y="2545"/>
                  <a:ext cx="960"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r>
                    <a:rPr lang="es-ES" altLang="es-ES" sz="2000" b="1" dirty="0" err="1" smtClean="0">
                      <a:solidFill>
                        <a:schemeClr val="folHlink"/>
                      </a:solidFill>
                    </a:rPr>
                    <a:t>Legend</a:t>
                  </a:r>
                  <a:endParaRPr lang="es-ES" altLang="es-ES" sz="2000" b="1" dirty="0">
                    <a:solidFill>
                      <a:schemeClr val="folHlink"/>
                    </a:solidFill>
                  </a:endParaRPr>
                </a:p>
              </p:txBody>
            </p:sp>
          </p:grpSp>
        </p:grpSp>
        <p:sp>
          <p:nvSpPr>
            <p:cNvPr id="7" name="Text Box 92"/>
            <p:cNvSpPr txBox="1">
              <a:spLocks noChangeArrowheads="1"/>
            </p:cNvSpPr>
            <p:nvPr/>
          </p:nvSpPr>
          <p:spPr bwMode="auto">
            <a:xfrm>
              <a:off x="476" y="3748"/>
              <a:ext cx="4849"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dineKirnberg" pitchFamily="2" charset="0"/>
                </a:defRPr>
              </a:lvl1pPr>
              <a:lvl2pPr marL="742950" indent="-285750">
                <a:defRPr>
                  <a:solidFill>
                    <a:schemeClr val="tx1"/>
                  </a:solidFill>
                  <a:latin typeface="AdineKirnberg" pitchFamily="2" charset="0"/>
                </a:defRPr>
              </a:lvl2pPr>
              <a:lvl3pPr marL="1143000" indent="-228600">
                <a:defRPr>
                  <a:solidFill>
                    <a:schemeClr val="tx1"/>
                  </a:solidFill>
                  <a:latin typeface="AdineKirnberg" pitchFamily="2" charset="0"/>
                </a:defRPr>
              </a:lvl3pPr>
              <a:lvl4pPr marL="1600200" indent="-228600">
                <a:defRPr>
                  <a:solidFill>
                    <a:schemeClr val="tx1"/>
                  </a:solidFill>
                  <a:latin typeface="AdineKirnberg" pitchFamily="2" charset="0"/>
                </a:defRPr>
              </a:lvl4pPr>
              <a:lvl5pPr marL="2057400" indent="-228600">
                <a:defRPr>
                  <a:solidFill>
                    <a:schemeClr val="tx1"/>
                  </a:solidFill>
                  <a:latin typeface="AdineKirnberg" pitchFamily="2" charset="0"/>
                </a:defRPr>
              </a:lvl5pPr>
              <a:lvl6pPr marL="2514600" indent="-228600" eaLnBrk="0" fontAlgn="base" hangingPunct="0">
                <a:spcBef>
                  <a:spcPct val="0"/>
                </a:spcBef>
                <a:spcAft>
                  <a:spcPct val="0"/>
                </a:spcAft>
                <a:defRPr>
                  <a:solidFill>
                    <a:schemeClr val="tx1"/>
                  </a:solidFill>
                  <a:latin typeface="AdineKirnberg" pitchFamily="2" charset="0"/>
                </a:defRPr>
              </a:lvl6pPr>
              <a:lvl7pPr marL="2971800" indent="-228600" eaLnBrk="0" fontAlgn="base" hangingPunct="0">
                <a:spcBef>
                  <a:spcPct val="0"/>
                </a:spcBef>
                <a:spcAft>
                  <a:spcPct val="0"/>
                </a:spcAft>
                <a:defRPr>
                  <a:solidFill>
                    <a:schemeClr val="tx1"/>
                  </a:solidFill>
                  <a:latin typeface="AdineKirnberg" pitchFamily="2" charset="0"/>
                </a:defRPr>
              </a:lvl7pPr>
              <a:lvl8pPr marL="3429000" indent="-228600" eaLnBrk="0" fontAlgn="base" hangingPunct="0">
                <a:spcBef>
                  <a:spcPct val="0"/>
                </a:spcBef>
                <a:spcAft>
                  <a:spcPct val="0"/>
                </a:spcAft>
                <a:defRPr>
                  <a:solidFill>
                    <a:schemeClr val="tx1"/>
                  </a:solidFill>
                  <a:latin typeface="AdineKirnberg" pitchFamily="2" charset="0"/>
                </a:defRPr>
              </a:lvl8pPr>
              <a:lvl9pPr marL="3886200" indent="-228600" eaLnBrk="0" fontAlgn="base" hangingPunct="0">
                <a:spcBef>
                  <a:spcPct val="0"/>
                </a:spcBef>
                <a:spcAft>
                  <a:spcPct val="0"/>
                </a:spcAft>
                <a:defRPr>
                  <a:solidFill>
                    <a:schemeClr val="tx1"/>
                  </a:solidFill>
                  <a:latin typeface="AdineKirnberg" pitchFamily="2" charset="0"/>
                </a:defRPr>
              </a:lvl9pPr>
            </a:lstStyle>
            <a:p>
              <a:r>
                <a:rPr lang="es-ES" altLang="es-ES" b="1" dirty="0" smtClean="0">
                  <a:solidFill>
                    <a:schemeClr val="folHlink"/>
                  </a:solidFill>
                </a:rPr>
                <a:t>Provincial  </a:t>
              </a:r>
              <a:r>
                <a:rPr lang="es-ES" altLang="es-ES" b="1" dirty="0" err="1" smtClean="0">
                  <a:solidFill>
                    <a:schemeClr val="folHlink"/>
                  </a:solidFill>
                </a:rPr>
                <a:t>Metrology</a:t>
              </a:r>
              <a:r>
                <a:rPr lang="es-ES" altLang="es-ES" b="1" dirty="0" smtClean="0">
                  <a:solidFill>
                    <a:schemeClr val="folHlink"/>
                  </a:solidFill>
                </a:rPr>
                <a:t> </a:t>
              </a:r>
              <a:r>
                <a:rPr lang="es-ES" altLang="es-ES" b="1" dirty="0" err="1" smtClean="0">
                  <a:solidFill>
                    <a:schemeClr val="folHlink"/>
                  </a:solidFill>
                </a:rPr>
                <a:t>Laboratories</a:t>
              </a:r>
              <a:r>
                <a:rPr lang="es-ES" altLang="es-ES" b="1" dirty="0" smtClean="0">
                  <a:solidFill>
                    <a:schemeClr val="folHlink"/>
                  </a:solidFill>
                </a:rPr>
                <a:t> and </a:t>
              </a:r>
              <a:r>
                <a:rPr lang="es-ES" altLang="es-ES" b="1" dirty="0" err="1" smtClean="0">
                  <a:solidFill>
                    <a:schemeClr val="folHlink"/>
                  </a:solidFill>
                </a:rPr>
                <a:t>Verification</a:t>
              </a:r>
              <a:r>
                <a:rPr lang="es-ES" altLang="es-ES" b="1" dirty="0" smtClean="0">
                  <a:solidFill>
                    <a:schemeClr val="folHlink"/>
                  </a:solidFill>
                </a:rPr>
                <a:t> </a:t>
              </a:r>
              <a:r>
                <a:rPr lang="es-ES" altLang="es-ES" b="1" dirty="0" err="1" smtClean="0">
                  <a:solidFill>
                    <a:schemeClr val="folHlink"/>
                  </a:solidFill>
                </a:rPr>
                <a:t>Points</a:t>
              </a:r>
              <a:r>
                <a:rPr lang="es-ES" altLang="es-ES" b="1" dirty="0" smtClean="0">
                  <a:solidFill>
                    <a:schemeClr val="folHlink"/>
                  </a:solidFill>
                </a:rPr>
                <a:t> </a:t>
              </a:r>
              <a:endParaRPr lang="es-ES" altLang="es-ES" b="1" dirty="0">
                <a:solidFill>
                  <a:schemeClr val="folHlink"/>
                </a:solidFill>
              </a:endParaRPr>
            </a:p>
          </p:txBody>
        </p:sp>
      </p:grpSp>
      <p:sp>
        <p:nvSpPr>
          <p:cNvPr id="2" name="1 CuadroTexto"/>
          <p:cNvSpPr txBox="1"/>
          <p:nvPr/>
        </p:nvSpPr>
        <p:spPr>
          <a:xfrm>
            <a:off x="3976960" y="116632"/>
            <a:ext cx="4869209" cy="1015663"/>
          </a:xfrm>
          <a:prstGeom prst="rect">
            <a:avLst/>
          </a:prstGeom>
          <a:noFill/>
        </p:spPr>
        <p:txBody>
          <a:bodyPr wrap="square" rtlCol="0">
            <a:spAutoFit/>
          </a:bodyPr>
          <a:lstStyle/>
          <a:p>
            <a:r>
              <a:rPr lang="es-ES" sz="2000" dirty="0" err="1" smtClean="0">
                <a:solidFill>
                  <a:srgbClr val="FFFF00"/>
                </a:solidFill>
              </a:rPr>
              <a:t>Distribution</a:t>
            </a:r>
            <a:r>
              <a:rPr lang="es-ES" sz="2000" dirty="0" smtClean="0">
                <a:solidFill>
                  <a:srgbClr val="FFFF00"/>
                </a:solidFill>
              </a:rPr>
              <a:t> of </a:t>
            </a:r>
            <a:r>
              <a:rPr lang="es-ES" sz="2000" dirty="0" err="1" smtClean="0">
                <a:solidFill>
                  <a:srgbClr val="FFFF00"/>
                </a:solidFill>
              </a:rPr>
              <a:t>the</a:t>
            </a:r>
            <a:r>
              <a:rPr lang="es-ES" sz="2000" dirty="0" smtClean="0">
                <a:solidFill>
                  <a:srgbClr val="FFFF00"/>
                </a:solidFill>
              </a:rPr>
              <a:t> territorial </a:t>
            </a:r>
            <a:r>
              <a:rPr lang="es-ES" sz="2000" dirty="0" err="1" smtClean="0">
                <a:solidFill>
                  <a:srgbClr val="FFFF00"/>
                </a:solidFill>
              </a:rPr>
              <a:t>technical</a:t>
            </a:r>
            <a:r>
              <a:rPr lang="es-ES" sz="2000" dirty="0" smtClean="0">
                <a:solidFill>
                  <a:srgbClr val="FFFF00"/>
                </a:solidFill>
              </a:rPr>
              <a:t> centers and territorial </a:t>
            </a:r>
            <a:r>
              <a:rPr lang="es-ES" sz="2000" dirty="0" err="1" smtClean="0">
                <a:solidFill>
                  <a:srgbClr val="FFFF00"/>
                </a:solidFill>
              </a:rPr>
              <a:t>offices</a:t>
            </a:r>
            <a:r>
              <a:rPr lang="es-ES" sz="2000" dirty="0" smtClean="0">
                <a:solidFill>
                  <a:srgbClr val="FFFF00"/>
                </a:solidFill>
              </a:rPr>
              <a:t> of </a:t>
            </a:r>
            <a:r>
              <a:rPr lang="es-ES" sz="2000" dirty="0" err="1" smtClean="0">
                <a:solidFill>
                  <a:srgbClr val="FFFF00"/>
                </a:solidFill>
              </a:rPr>
              <a:t>Metrology</a:t>
            </a:r>
            <a:r>
              <a:rPr lang="es-ES" sz="2000" dirty="0" smtClean="0">
                <a:solidFill>
                  <a:srgbClr val="FFFF00"/>
                </a:solidFill>
              </a:rPr>
              <a:t> in Cuba</a:t>
            </a:r>
            <a:endParaRPr lang="es-ES" sz="2000" dirty="0">
              <a:solidFill>
                <a:srgbClr val="FFFF00"/>
              </a:solidFill>
            </a:endParaRPr>
          </a:p>
        </p:txBody>
      </p:sp>
    </p:spTree>
    <p:extLst>
      <p:ext uri="{BB962C8B-B14F-4D97-AF65-F5344CB8AC3E}">
        <p14:creationId xmlns:p14="http://schemas.microsoft.com/office/powerpoint/2010/main" val="1672621660"/>
      </p:ext>
    </p:extLst>
  </p:cSld>
  <p:clrMapOvr>
    <a:masterClrMapping/>
  </p:clrMapOvr>
  <p:transition spd="med">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251520" y="1600202"/>
            <a:ext cx="8435280" cy="4525963"/>
          </a:xfrm>
        </p:spPr>
        <p:txBody>
          <a:bodyPr/>
          <a:lstStyle/>
          <a:p>
            <a:pPr marL="0" indent="0" algn="just">
              <a:buNone/>
            </a:pPr>
            <a:r>
              <a:rPr lang="en-US" dirty="0">
                <a:solidFill>
                  <a:srgbClr val="FFFF00"/>
                </a:solidFill>
              </a:rPr>
              <a:t>The economic blockade imposed by the government of the United States has </a:t>
            </a:r>
            <a:r>
              <a:rPr lang="en-US" dirty="0" smtClean="0">
                <a:solidFill>
                  <a:srgbClr val="FFFF00"/>
                </a:solidFill>
              </a:rPr>
              <a:t>influenced negatively in </a:t>
            </a:r>
            <a:r>
              <a:rPr lang="en-US" dirty="0">
                <a:solidFill>
                  <a:srgbClr val="FFFF00"/>
                </a:solidFill>
              </a:rPr>
              <a:t>the Cuban economy and in the development of Metrology in the country in spite of </a:t>
            </a:r>
            <a:r>
              <a:rPr lang="en-US" dirty="0" smtClean="0">
                <a:solidFill>
                  <a:srgbClr val="FFFF00"/>
                </a:solidFill>
              </a:rPr>
              <a:t>our efforts and </a:t>
            </a:r>
            <a:r>
              <a:rPr lang="en-US" dirty="0">
                <a:solidFill>
                  <a:srgbClr val="FFFF00"/>
                </a:solidFill>
              </a:rPr>
              <a:t>the state politics in this </a:t>
            </a:r>
            <a:r>
              <a:rPr lang="en-US" dirty="0" smtClean="0">
                <a:solidFill>
                  <a:srgbClr val="FFFF00"/>
                </a:solidFill>
              </a:rPr>
              <a:t>direction, this </a:t>
            </a:r>
            <a:r>
              <a:rPr lang="en-US" dirty="0">
                <a:solidFill>
                  <a:srgbClr val="FFFF00"/>
                </a:solidFill>
              </a:rPr>
              <a:t>economical affectations have limited </a:t>
            </a:r>
            <a:r>
              <a:rPr lang="en-US" dirty="0" smtClean="0">
                <a:solidFill>
                  <a:srgbClr val="FFFF00"/>
                </a:solidFill>
              </a:rPr>
              <a:t>us to </a:t>
            </a:r>
            <a:r>
              <a:rPr lang="en-US" dirty="0">
                <a:solidFill>
                  <a:srgbClr val="FFFF00"/>
                </a:solidFill>
              </a:rPr>
              <a:t>participate in the meetings of Technical Committees and other COOMET </a:t>
            </a:r>
            <a:r>
              <a:rPr lang="en-US" dirty="0" smtClean="0">
                <a:solidFill>
                  <a:srgbClr val="FFFF00"/>
                </a:solidFill>
              </a:rPr>
              <a:t>events.  </a:t>
            </a:r>
            <a:endParaRPr lang="es-ES" dirty="0">
              <a:solidFill>
                <a:srgbClr val="FFFF00"/>
              </a:solidFill>
            </a:endParaRPr>
          </a:p>
        </p:txBody>
      </p:sp>
    </p:spTree>
    <p:extLst>
      <p:ext uri="{BB962C8B-B14F-4D97-AF65-F5344CB8AC3E}">
        <p14:creationId xmlns:p14="http://schemas.microsoft.com/office/powerpoint/2010/main" val="2295604076"/>
      </p:ext>
    </p:extLst>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224574" y="2204864"/>
            <a:ext cx="4825970" cy="3043244"/>
          </a:xfrm>
        </p:spPr>
        <p:txBody>
          <a:bodyPr/>
          <a:lstStyle/>
          <a:p>
            <a:pPr marL="0" indent="0" algn="just">
              <a:buNone/>
            </a:pPr>
            <a:r>
              <a:rPr lang="en-US" sz="2800" dirty="0" smtClean="0">
                <a:solidFill>
                  <a:srgbClr val="FFFF00"/>
                </a:solidFill>
              </a:rPr>
              <a:t>Thanks to  </a:t>
            </a:r>
            <a:r>
              <a:rPr lang="en-US" sz="2800" dirty="0">
                <a:solidFill>
                  <a:srgbClr val="FFFF00"/>
                </a:solidFill>
              </a:rPr>
              <a:t>the solidarity of COOMET members </a:t>
            </a:r>
            <a:r>
              <a:rPr lang="en-US" sz="2800" dirty="0" smtClean="0">
                <a:solidFill>
                  <a:srgbClr val="FFFF00"/>
                </a:solidFill>
              </a:rPr>
              <a:t>, present here , </a:t>
            </a:r>
            <a:r>
              <a:rPr lang="en-US" sz="2800" dirty="0">
                <a:solidFill>
                  <a:srgbClr val="FFFF00"/>
                </a:solidFill>
              </a:rPr>
              <a:t>Cuban specialists </a:t>
            </a:r>
            <a:r>
              <a:rPr lang="en-US" sz="2800" dirty="0" smtClean="0">
                <a:solidFill>
                  <a:srgbClr val="FFFF00"/>
                </a:solidFill>
              </a:rPr>
              <a:t>have been prepared in </a:t>
            </a:r>
            <a:r>
              <a:rPr lang="en-US" sz="2800" dirty="0">
                <a:solidFill>
                  <a:srgbClr val="FFFF00"/>
                </a:solidFill>
              </a:rPr>
              <a:t>the Science of Measurements, ensure traceability of the </a:t>
            </a:r>
            <a:r>
              <a:rPr lang="en-US" sz="2800" dirty="0" smtClean="0">
                <a:solidFill>
                  <a:srgbClr val="FFFF00"/>
                </a:solidFill>
              </a:rPr>
              <a:t>standards and participated </a:t>
            </a:r>
            <a:r>
              <a:rPr lang="en-US" sz="2800" dirty="0">
                <a:solidFill>
                  <a:srgbClr val="FFFF00"/>
                </a:solidFill>
              </a:rPr>
              <a:t>in international events, </a:t>
            </a:r>
            <a:endParaRPr lang="es-ES" dirty="0">
              <a:solidFill>
                <a:srgbClr val="FFFF00"/>
              </a:solidFill>
            </a:endParaRPr>
          </a:p>
        </p:txBody>
      </p:sp>
      <p:pic>
        <p:nvPicPr>
          <p:cNvPr id="6" name="5 Imagen"/>
          <p:cNvPicPr/>
          <p:nvPr/>
        </p:nvPicPr>
        <p:blipFill rotWithShape="1">
          <a:blip r:embed="rId2">
            <a:extLst>
              <a:ext uri="{28A0092B-C50C-407E-A947-70E740481C1C}">
                <a14:useLocalDpi xmlns:a14="http://schemas.microsoft.com/office/drawing/2010/main" val="0"/>
              </a:ext>
            </a:extLst>
          </a:blip>
          <a:srcRect l="18352" t="18632" r="18068" b="18545"/>
          <a:stretch/>
        </p:blipFill>
        <p:spPr bwMode="auto">
          <a:xfrm>
            <a:off x="5768040" y="2924944"/>
            <a:ext cx="2953809" cy="1944216"/>
          </a:xfrm>
          <a:prstGeom prst="ellipse">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95604076"/>
      </p:ext>
    </p:extLst>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188640"/>
            <a:ext cx="8229600" cy="1143000"/>
          </a:xfrm>
        </p:spPr>
        <p:txBody>
          <a:bodyPr/>
          <a:lstStyle/>
          <a:p>
            <a:endParaRPr lang="es-ES"/>
          </a:p>
        </p:txBody>
      </p:sp>
      <p:sp>
        <p:nvSpPr>
          <p:cNvPr id="4" name="3 Marcador de número de diapositiva"/>
          <p:cNvSpPr>
            <a:spLocks noGrp="1"/>
          </p:cNvSpPr>
          <p:nvPr>
            <p:ph type="sldNum" sz="quarter" idx="12"/>
          </p:nvPr>
        </p:nvSpPr>
        <p:spPr/>
        <p:txBody>
          <a:bodyPr/>
          <a:lstStyle/>
          <a:p>
            <a:pPr>
              <a:defRPr/>
            </a:pPr>
            <a:fld id="{C5654187-03B8-4D7A-9D39-D1DD4DF74246}" type="slidenum">
              <a:rPr lang="es-ES" smtClean="0">
                <a:solidFill>
                  <a:prstClr val="black"/>
                </a:solidFill>
              </a:rPr>
              <a:pPr>
                <a:defRPr/>
              </a:pPr>
              <a:t>7</a:t>
            </a:fld>
            <a:endParaRPr lang="es-ES">
              <a:solidFill>
                <a:prstClr val="black"/>
              </a:solidFill>
            </a:endParaRPr>
          </a:p>
        </p:txBody>
      </p:sp>
      <p:sp>
        <p:nvSpPr>
          <p:cNvPr id="5" name="4 Rectángulo"/>
          <p:cNvSpPr/>
          <p:nvPr/>
        </p:nvSpPr>
        <p:spPr>
          <a:xfrm>
            <a:off x="179512" y="1412776"/>
            <a:ext cx="3607232" cy="4893647"/>
          </a:xfrm>
          <a:prstGeom prst="rect">
            <a:avLst/>
          </a:prstGeom>
        </p:spPr>
        <p:txBody>
          <a:bodyPr wrap="square">
            <a:spAutoFit/>
          </a:bodyPr>
          <a:lstStyle/>
          <a:p>
            <a:pPr lvl="0" algn="just"/>
            <a:r>
              <a:rPr lang="en-US" sz="2600" dirty="0" smtClean="0">
                <a:solidFill>
                  <a:srgbClr val="FFFF00"/>
                </a:solidFill>
              </a:rPr>
              <a:t>The presence of </a:t>
            </a:r>
            <a:r>
              <a:rPr lang="en-US" sz="2600" dirty="0">
                <a:solidFill>
                  <a:srgbClr val="FFFF00"/>
                </a:solidFill>
              </a:rPr>
              <a:t>COOMET in the X International Metrology Seminar </a:t>
            </a:r>
            <a:r>
              <a:rPr lang="en-US" sz="2600" dirty="0" smtClean="0">
                <a:solidFill>
                  <a:srgbClr val="FFFF00"/>
                </a:solidFill>
              </a:rPr>
              <a:t>Havana 2017</a:t>
            </a:r>
            <a:r>
              <a:rPr lang="en-US" sz="2600" dirty="0">
                <a:solidFill>
                  <a:srgbClr val="FFFF00"/>
                </a:solidFill>
              </a:rPr>
              <a:t>, the upcoming realization of an International Seminar in </a:t>
            </a:r>
            <a:r>
              <a:rPr lang="en-US" sz="2600" dirty="0" smtClean="0">
                <a:solidFill>
                  <a:srgbClr val="FFFF00"/>
                </a:solidFill>
              </a:rPr>
              <a:t>Havana </a:t>
            </a:r>
            <a:r>
              <a:rPr lang="en-US" sz="2600" dirty="0" smtClean="0">
                <a:solidFill>
                  <a:srgbClr val="FFFF00"/>
                </a:solidFill>
              </a:rPr>
              <a:t>on </a:t>
            </a:r>
            <a:r>
              <a:rPr lang="en-US" sz="2600" dirty="0">
                <a:solidFill>
                  <a:srgbClr val="FFFF00"/>
                </a:solidFill>
              </a:rPr>
              <a:t>Legal Metrology, and we also want to thank PTB and </a:t>
            </a:r>
            <a:r>
              <a:rPr lang="en-US" sz="2600" dirty="0" smtClean="0">
                <a:solidFill>
                  <a:srgbClr val="FFFF00"/>
                </a:solidFill>
              </a:rPr>
              <a:t>VNIIM in </a:t>
            </a:r>
            <a:r>
              <a:rPr lang="en-US" sz="2600" dirty="0">
                <a:solidFill>
                  <a:srgbClr val="FFFF00"/>
                </a:solidFill>
              </a:rPr>
              <a:t>the calibration of our standards. </a:t>
            </a:r>
            <a:endParaRPr lang="es-ES" sz="2600" dirty="0">
              <a:solidFill>
                <a:srgbClr val="FFFF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6744" y="1628800"/>
            <a:ext cx="4817703" cy="4753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0144946"/>
      </p:ext>
    </p:extLst>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villalobos\Desktop\Nueva carpeta\IMG_20180402_11243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1412776"/>
            <a:ext cx="4176464" cy="3096344"/>
          </a:xfrm>
          <a:prstGeom prst="rect">
            <a:avLst/>
          </a:prstGeom>
          <a:noFill/>
          <a:extLst>
            <a:ext uri="{909E8E84-426E-40DD-AFC4-6F175D3DCCD1}">
              <a14:hiddenFill xmlns:a14="http://schemas.microsoft.com/office/drawing/2010/main">
                <a:solidFill>
                  <a:srgbClr val="FFFFFF"/>
                </a:solidFill>
              </a14:hiddenFill>
            </a:ext>
          </a:extLst>
        </p:spPr>
      </p:pic>
      <p:sp>
        <p:nvSpPr>
          <p:cNvPr id="5" name="4 Rectángulo"/>
          <p:cNvSpPr/>
          <p:nvPr/>
        </p:nvSpPr>
        <p:spPr>
          <a:xfrm>
            <a:off x="216024" y="4509120"/>
            <a:ext cx="8424936" cy="2308324"/>
          </a:xfrm>
          <a:prstGeom prst="rect">
            <a:avLst/>
          </a:prstGeom>
        </p:spPr>
        <p:txBody>
          <a:bodyPr wrap="square">
            <a:spAutoFit/>
          </a:bodyPr>
          <a:lstStyle/>
          <a:p>
            <a:pPr algn="just"/>
            <a:r>
              <a:rPr lang="en-US" sz="2400" dirty="0" smtClean="0">
                <a:solidFill>
                  <a:srgbClr val="FFFF00"/>
                </a:solidFill>
              </a:rPr>
              <a:t>This event </a:t>
            </a:r>
            <a:r>
              <a:rPr lang="en-US" sz="2400" dirty="0">
                <a:solidFill>
                  <a:srgbClr val="FFFF00"/>
                </a:solidFill>
              </a:rPr>
              <a:t>has contributed a lot </a:t>
            </a:r>
            <a:r>
              <a:rPr lang="en-US" sz="2400" dirty="0" smtClean="0">
                <a:solidFill>
                  <a:srgbClr val="FFFF00"/>
                </a:solidFill>
              </a:rPr>
              <a:t>to consolidate our competences and to create a plan to give a solution to the </a:t>
            </a:r>
            <a:r>
              <a:rPr lang="en-US" sz="2400" dirty="0">
                <a:solidFill>
                  <a:srgbClr val="FFFF00"/>
                </a:solidFill>
              </a:rPr>
              <a:t>Non Conformities (4) and the Recommendations given by the work group headed by the leader auditor Natalia </a:t>
            </a:r>
            <a:r>
              <a:rPr lang="en-US" sz="2400" dirty="0" err="1">
                <a:solidFill>
                  <a:srgbClr val="FFFF00"/>
                </a:solidFill>
              </a:rPr>
              <a:t>Murasvkaya</a:t>
            </a:r>
            <a:r>
              <a:rPr lang="en-US" sz="2400" dirty="0">
                <a:solidFill>
                  <a:srgbClr val="FFFF00"/>
                </a:solidFill>
              </a:rPr>
              <a:t>.</a:t>
            </a:r>
            <a:endParaRPr lang="es-ES" sz="2400" dirty="0">
              <a:solidFill>
                <a:srgbClr val="FFFF00"/>
              </a:solidFill>
            </a:endParaRPr>
          </a:p>
          <a:p>
            <a:endParaRPr lang="es-ES" sz="2400" dirty="0"/>
          </a:p>
        </p:txBody>
      </p:sp>
      <p:sp>
        <p:nvSpPr>
          <p:cNvPr id="6" name="5 Rectángulo"/>
          <p:cNvSpPr/>
          <p:nvPr/>
        </p:nvSpPr>
        <p:spPr>
          <a:xfrm>
            <a:off x="216024" y="1509462"/>
            <a:ext cx="4572000" cy="3046988"/>
          </a:xfrm>
          <a:prstGeom prst="rect">
            <a:avLst/>
          </a:prstGeom>
        </p:spPr>
        <p:txBody>
          <a:bodyPr>
            <a:spAutoFit/>
          </a:bodyPr>
          <a:lstStyle/>
          <a:p>
            <a:pPr algn="just"/>
            <a:r>
              <a:rPr lang="en-US" sz="2400" dirty="0">
                <a:solidFill>
                  <a:srgbClr val="FFFF00"/>
                </a:solidFill>
              </a:rPr>
              <a:t>An event of vital importance for our institution </a:t>
            </a:r>
            <a:r>
              <a:rPr lang="en-US" sz="2400" dirty="0" smtClean="0">
                <a:solidFill>
                  <a:srgbClr val="FFFF00"/>
                </a:solidFill>
              </a:rPr>
              <a:t>was  </a:t>
            </a:r>
            <a:r>
              <a:rPr lang="en-US" sz="2400" dirty="0">
                <a:solidFill>
                  <a:srgbClr val="FFFF00"/>
                </a:solidFill>
              </a:rPr>
              <a:t>the visit for the Peer Review performed by COOMET that will decisively contribute to the consolidation of our measurement </a:t>
            </a:r>
            <a:r>
              <a:rPr lang="en-US" sz="2400" dirty="0" smtClean="0">
                <a:solidFill>
                  <a:srgbClr val="FFFF00"/>
                </a:solidFill>
              </a:rPr>
              <a:t>capabilities </a:t>
            </a:r>
            <a:r>
              <a:rPr lang="en-US" sz="2400" dirty="0">
                <a:solidFill>
                  <a:srgbClr val="FFFF00"/>
                </a:solidFill>
              </a:rPr>
              <a:t>and our international recognition. </a:t>
            </a:r>
            <a:endParaRPr lang="es-ES" sz="2400" dirty="0"/>
          </a:p>
        </p:txBody>
      </p:sp>
    </p:spTree>
    <p:extLst>
      <p:ext uri="{BB962C8B-B14F-4D97-AF65-F5344CB8AC3E}">
        <p14:creationId xmlns:p14="http://schemas.microsoft.com/office/powerpoint/2010/main" val="1948415794"/>
      </p:ext>
    </p:extLst>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0" y="1600202"/>
            <a:ext cx="8686800" cy="4525963"/>
          </a:xfrm>
        </p:spPr>
        <p:txBody>
          <a:bodyPr/>
          <a:lstStyle/>
          <a:p>
            <a:pPr algn="just">
              <a:buNone/>
            </a:pPr>
            <a:r>
              <a:rPr lang="es-ES" sz="2800" dirty="0">
                <a:solidFill>
                  <a:srgbClr val="FFFF00"/>
                </a:solidFill>
              </a:rPr>
              <a:t> </a:t>
            </a:r>
            <a:r>
              <a:rPr lang="es-ES" sz="2800" dirty="0" smtClean="0">
                <a:solidFill>
                  <a:srgbClr val="FFFF00"/>
                </a:solidFill>
              </a:rPr>
              <a:t>	</a:t>
            </a:r>
            <a:r>
              <a:rPr lang="en-US" sz="2800" dirty="0" smtClean="0">
                <a:solidFill>
                  <a:srgbClr val="FFFF00"/>
                </a:solidFill>
              </a:rPr>
              <a:t>One </a:t>
            </a:r>
            <a:r>
              <a:rPr lang="en-US" sz="2800" dirty="0">
                <a:solidFill>
                  <a:srgbClr val="FFFF00"/>
                </a:solidFill>
              </a:rPr>
              <a:t>priority for us is the </a:t>
            </a:r>
            <a:r>
              <a:rPr lang="en-US" sz="2800" dirty="0" smtClean="0">
                <a:solidFill>
                  <a:srgbClr val="FFFF00"/>
                </a:solidFill>
              </a:rPr>
              <a:t>standard´s </a:t>
            </a:r>
            <a:r>
              <a:rPr lang="en-US" sz="2800" dirty="0">
                <a:solidFill>
                  <a:srgbClr val="FFFF00"/>
                </a:solidFill>
              </a:rPr>
              <a:t>comparisons, in which we have participated according to our possibilities</a:t>
            </a:r>
            <a:r>
              <a:rPr lang="en-US" sz="2800" dirty="0" smtClean="0">
                <a:solidFill>
                  <a:srgbClr val="FFFF00"/>
                </a:solidFill>
              </a:rPr>
              <a:t>.</a:t>
            </a:r>
          </a:p>
          <a:p>
            <a:pPr algn="just">
              <a:buNone/>
            </a:pPr>
            <a:r>
              <a:rPr lang="en-US" sz="2800" dirty="0">
                <a:solidFill>
                  <a:srgbClr val="FFFF00"/>
                </a:solidFill>
              </a:rPr>
              <a:t> </a:t>
            </a:r>
            <a:r>
              <a:rPr lang="en-US" sz="2800" dirty="0" smtClean="0">
                <a:solidFill>
                  <a:srgbClr val="FFFF00"/>
                </a:solidFill>
              </a:rPr>
              <a:t> </a:t>
            </a:r>
            <a:r>
              <a:rPr lang="en-US" sz="2800" dirty="0" smtClean="0">
                <a:solidFill>
                  <a:srgbClr val="FFFF00"/>
                </a:solidFill>
              </a:rPr>
              <a:t> </a:t>
            </a:r>
            <a:r>
              <a:rPr lang="en-US" sz="2800" dirty="0">
                <a:solidFill>
                  <a:srgbClr val="FFFF00"/>
                </a:solidFill>
              </a:rPr>
              <a:t>In this </a:t>
            </a:r>
            <a:r>
              <a:rPr lang="en-US" sz="2800" dirty="0" smtClean="0">
                <a:solidFill>
                  <a:srgbClr val="FFFF00"/>
                </a:solidFill>
              </a:rPr>
              <a:t>moment, </a:t>
            </a:r>
            <a:r>
              <a:rPr lang="en-US" sz="2800" dirty="0">
                <a:solidFill>
                  <a:srgbClr val="FFFF00"/>
                </a:solidFill>
              </a:rPr>
              <a:t>Cuba is registered in 6 </a:t>
            </a:r>
            <a:r>
              <a:rPr lang="en-US" sz="2800" dirty="0" smtClean="0">
                <a:solidFill>
                  <a:srgbClr val="FFFF00"/>
                </a:solidFill>
              </a:rPr>
              <a:t>key </a:t>
            </a:r>
            <a:r>
              <a:rPr lang="en-US" sz="2800" dirty="0">
                <a:solidFill>
                  <a:srgbClr val="FFFF00"/>
                </a:solidFill>
              </a:rPr>
              <a:t>comparisons and 18 </a:t>
            </a:r>
            <a:r>
              <a:rPr lang="en-US" sz="2800" dirty="0" smtClean="0">
                <a:solidFill>
                  <a:srgbClr val="FFFF00"/>
                </a:solidFill>
              </a:rPr>
              <a:t>supplementary ones.</a:t>
            </a:r>
          </a:p>
          <a:p>
            <a:pPr algn="just">
              <a:buNone/>
            </a:pPr>
            <a:r>
              <a:rPr lang="en-US" sz="2800" dirty="0">
                <a:solidFill>
                  <a:srgbClr val="FFFF00"/>
                </a:solidFill>
              </a:rPr>
              <a:t> </a:t>
            </a:r>
            <a:r>
              <a:rPr lang="en-US" sz="2800" dirty="0" smtClean="0">
                <a:solidFill>
                  <a:srgbClr val="FFFF00"/>
                </a:solidFill>
              </a:rPr>
              <a:t>   </a:t>
            </a:r>
            <a:r>
              <a:rPr lang="en-US" sz="2800" b="1" dirty="0" smtClean="0">
                <a:solidFill>
                  <a:srgbClr val="FFFF00"/>
                </a:solidFill>
              </a:rPr>
              <a:t>N</a:t>
            </a:r>
            <a:r>
              <a:rPr lang="en-US" sz="2800" dirty="0" smtClean="0">
                <a:solidFill>
                  <a:srgbClr val="FFFF00"/>
                </a:solidFill>
              </a:rPr>
              <a:t>owadays </a:t>
            </a:r>
            <a:r>
              <a:rPr lang="en-US" sz="2800" dirty="0" smtClean="0">
                <a:solidFill>
                  <a:srgbClr val="FFFF00"/>
                </a:solidFill>
              </a:rPr>
              <a:t>we </a:t>
            </a:r>
            <a:r>
              <a:rPr lang="en-US" sz="2800" dirty="0">
                <a:solidFill>
                  <a:srgbClr val="FFFF00"/>
                </a:solidFill>
              </a:rPr>
              <a:t>are inscribed in 5 comparisons in COOMET (Mass, Volume, Electricity, Physics and Chemistry) and we have the proposal </a:t>
            </a:r>
            <a:r>
              <a:rPr lang="en-US" sz="2800" dirty="0" smtClean="0">
                <a:solidFill>
                  <a:srgbClr val="FFFF00"/>
                </a:solidFill>
              </a:rPr>
              <a:t>according to the </a:t>
            </a:r>
            <a:r>
              <a:rPr lang="en-US" sz="2800" dirty="0">
                <a:solidFill>
                  <a:srgbClr val="FFFF00"/>
                </a:solidFill>
              </a:rPr>
              <a:t>COOMET </a:t>
            </a:r>
            <a:r>
              <a:rPr lang="en-US" sz="2800" dirty="0" smtClean="0">
                <a:solidFill>
                  <a:srgbClr val="FFFF00"/>
                </a:solidFill>
              </a:rPr>
              <a:t>rules of 8 </a:t>
            </a:r>
            <a:r>
              <a:rPr lang="en-US" sz="2800" dirty="0">
                <a:solidFill>
                  <a:srgbClr val="FFFF00"/>
                </a:solidFill>
              </a:rPr>
              <a:t>comparisons with China´s NMI. </a:t>
            </a:r>
            <a:endParaRPr lang="es-ES" sz="2800" dirty="0">
              <a:solidFill>
                <a:srgbClr val="FFFF00"/>
              </a:solidFill>
            </a:endParaRPr>
          </a:p>
          <a:p>
            <a:pPr>
              <a:buNone/>
            </a:pPr>
            <a:endParaRPr lang="es-ES" sz="2800" dirty="0">
              <a:solidFill>
                <a:srgbClr val="FFFF00"/>
              </a:solidFill>
            </a:endParaRPr>
          </a:p>
        </p:txBody>
      </p:sp>
    </p:spTree>
    <p:extLst>
      <p:ext uri="{BB962C8B-B14F-4D97-AF65-F5344CB8AC3E}">
        <p14:creationId xmlns:p14="http://schemas.microsoft.com/office/powerpoint/2010/main" val="2295604076"/>
      </p:ext>
    </p:extLst>
  </p:cSld>
  <p:clrMapOvr>
    <a:masterClrMapping/>
  </p:clrMapOvr>
  <p:transition spd="med">
    <p:wipe dir="d"/>
  </p:transition>
  <p:timing>
    <p:tnLst>
      <p:par>
        <p:cTn id="1" dur="indefinite" restart="never" nodeType="tmRoot"/>
      </p:par>
    </p:tnLst>
  </p:timing>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2_Diseño predeterminado">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0" i="0" u="none" strike="noStrike" cap="none" normalizeH="0" baseline="0" smtClean="0">
            <a:ln>
              <a:noFill/>
            </a:ln>
            <a:solidFill>
              <a:srgbClr val="FFFF66"/>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0" i="0" u="none" strike="noStrike" cap="none" normalizeH="0" baseline="0" smtClean="0">
            <a:ln>
              <a:noFill/>
            </a:ln>
            <a:solidFill>
              <a:srgbClr val="FFFF66"/>
            </a:solidFill>
            <a:effectLst/>
            <a:latin typeface="Tahoma" pitchFamily="34"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1795</TotalTime>
  <Words>539</Words>
  <Application>Microsoft Office PowerPoint</Application>
  <PresentationFormat>Presentación en pantalla (4:3)</PresentationFormat>
  <Paragraphs>31</Paragraphs>
  <Slides>12</Slides>
  <Notes>1</Notes>
  <HiddenSlides>0</HiddenSlides>
  <MMClips>0</MMClips>
  <ScaleCrop>false</ScaleCrop>
  <HeadingPairs>
    <vt:vector size="4" baseType="variant">
      <vt:variant>
        <vt:lpstr>Tema</vt:lpstr>
      </vt:variant>
      <vt:variant>
        <vt:i4>2</vt:i4>
      </vt:variant>
      <vt:variant>
        <vt:lpstr>Títulos de diapositiva</vt:lpstr>
      </vt:variant>
      <vt:variant>
        <vt:i4>12</vt:i4>
      </vt:variant>
    </vt:vector>
  </HeadingPairs>
  <TitlesOfParts>
    <vt:vector size="14" baseType="lpstr">
      <vt:lpstr>Tema de Office</vt:lpstr>
      <vt:lpstr>32_Diseño predeterminado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Nelson Villalobos Hevia</dc:creator>
  <cp:lastModifiedBy>Nelson Villalobos Hevia</cp:lastModifiedBy>
  <cp:revision>424</cp:revision>
  <dcterms:created xsi:type="dcterms:W3CDTF">2015-10-26T21:24:22Z</dcterms:created>
  <dcterms:modified xsi:type="dcterms:W3CDTF">2018-04-08T02:41:55Z</dcterms:modified>
</cp:coreProperties>
</file>